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4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9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ro.ucla.edu/~wright/tiredlit.htm" TargetMode="External"/><Relationship Id="rId7" Type="http://schemas.openxmlformats.org/officeDocument/2006/relationships/hyperlink" Target="http://science.sciencemag.org/content/300/5627/1898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astronomy.swin.edu.au/cosmos/M/Morphology+Density+Relation" TargetMode="External"/><Relationship Id="rId5" Type="http://schemas.openxmlformats.org/officeDocument/2006/relationships/hyperlink" Target="https://en.wikipedia.org/wiki/Fine-tuned_Universe" TargetMode="External"/><Relationship Id="rId4" Type="http://schemas.openxmlformats.org/officeDocument/2006/relationships/hyperlink" Target="http://www.astro.ucla.edu/~wright/stdystat.htm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Shape 6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Virial temperature as a function of mass and radius: T=GMμm/5kR and M=3/4πR^3rho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M=const, T^3 propto 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rho=const, T^3 propto M^2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T=const, M^2 propto 1/rho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3" name="Shape 7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Virial temperature as a function of mass and radius: T=GMμm/5kR and M=3/4πR^3rho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M=const, T^3 propto 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rho=const, T^3 propto M^2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T=const, M^2 propto 1/rho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7" name="Shape 7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Virial temperature as a function of mass and radius: T=GMμm/5kR and M=3/4πR^3rho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M=const, T^3 propto 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rho=const, T^3 propto M^2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T=const, M^2 propto 1/rho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3" name="Shape 7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Virial temperature as a function of mass and radius: T=GMμm/5kR and M=3/4πR^3rho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M=const, T^3 propto 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rho=const, T^3 propto M^2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T=const, M^2 propto 1/rho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8" name="Shape 7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Virial temperature as a function of mass and radius: T=GMμm/5kR and M=3/4πR^3rho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M=const, T^3 propto 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rho=const, T^3 propto M^2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T=const, M^2 propto 1/rho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6" name="Shape 7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5" name="Shape 7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1" name="Shape 7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6" name="Shape 7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0" name="Shape 7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9" name="Shape 6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Virial temperature as a function of mass and radius: T=GMμm/5kR and M=3/4πR^3rho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M=const, T^3 propto 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rho=const, T^3 propto M^2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T=const, M^2 propto 1/rho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8" name="Shape 7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2" name="Shape 7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0" name="Shape 8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4" name="Shape 8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4" name="Shape 9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typical MW-mass and M31-mass progenitors passed through the same evolution stages, evolving from blue, star-forming disk galaxies at the earliest stages to redder dust-obscured IR-luminous galaxies in intermediate stages and to red, more quiescent galaxies at their latest stages. The progenitors of the MW-mass galaxies reached each evolutionary stage at later times (lower redshifts) and with stellar masses that are a factor of two to three lower than the progenitors of the M31-mass galaxies. The process driving this evolution, including the suppression of star formation in present-day M∗ galaxies, requires an evolving stellar-mass/halo-mass ratio and/or evolving halo-mass threshold for quiescent galaxies. The effective size and SFRs imply that the baryonic cold-gas fractions drop as galaxies evolve from high redshift to z ∼ 0 and are strongly anticorrelated with an increase in the Se ́rsic index. Therefore, the growth of galaxy bulges in M∗ galaxies corresponds to a rapid decline in the galaxy gas fractions and/or a decrease in the star formation efficiency.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7" name="Shape 9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env—&gt; interaction between gas clouds lead to extra UV flux, strong winds, powerful outflows—&gt; suppress low mass stars increasing cloud surface densities leading to radiation trapping favours the formation of high mass stars. 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0" name="Shape 9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Group 1</a:t>
            </a:r>
          </a:p>
          <a:p>
            <a:r>
              <a:t>Tired light: </a:t>
            </a:r>
            <a:r>
              <a:rPr u="sng">
                <a:hlinkClick r:id="rId3"/>
              </a:rPr>
              <a:t>http://www.astro.ucla.edu/~wright/tiredlit.htm</a:t>
            </a:r>
            <a:r>
              <a:t> </a:t>
            </a:r>
          </a:p>
          <a:p>
            <a:r>
              <a:t>Steady state: </a:t>
            </a:r>
            <a:r>
              <a:rPr u="sng">
                <a:hlinkClick r:id="rId4"/>
              </a:rPr>
              <a:t>http://www.astro.ucla.edu/~wright/stdystat.htm</a:t>
            </a:r>
            <a:r>
              <a:t> </a:t>
            </a:r>
          </a:p>
          <a:p>
            <a:r>
              <a:t>Hubble sequence: </a:t>
            </a:r>
          </a:p>
          <a:p>
            <a:endParaRPr/>
          </a:p>
          <a:p>
            <a:r>
              <a:t>Group 2</a:t>
            </a:r>
          </a:p>
          <a:p>
            <a:r>
              <a:t>Fine tuning: Martin Rees and 6 params </a:t>
            </a:r>
            <a:r>
              <a:rPr u="sng">
                <a:hlinkClick r:id="rId5"/>
              </a:rPr>
              <a:t>https://en.wikipedia.org/wiki/Fine-tuned_Universe</a:t>
            </a:r>
            <a:r>
              <a:t> </a:t>
            </a:r>
          </a:p>
          <a:p>
            <a:r>
              <a:t>Morphology density relation: </a:t>
            </a:r>
            <a:r>
              <a:rPr u="sng">
                <a:hlinkClick r:id="rId6"/>
              </a:rPr>
              <a:t>http://astronomy.swin.edu.au/cosmos/M/Morphology+Density+Relation</a:t>
            </a:r>
            <a:r>
              <a:t> </a:t>
            </a:r>
          </a:p>
          <a:p>
            <a:endParaRPr/>
          </a:p>
          <a:p>
            <a:r>
              <a:t>Group 3</a:t>
            </a:r>
          </a:p>
          <a:p>
            <a:r>
              <a:t>3 min of Big Bang: https://www.physicsoftheuniverse.com/topics_bigbang_timeline.html</a:t>
            </a:r>
          </a:p>
          <a:p>
            <a:r>
              <a:t>SMBH: </a:t>
            </a:r>
            <a:r>
              <a:rPr u="sng">
                <a:hlinkClick r:id="rId7"/>
              </a:rPr>
              <a:t>http://science.sciencemag.org/content/300/5627/1898</a:t>
            </a:r>
            <a:r>
              <a:t> </a:t>
            </a:r>
          </a:p>
          <a:p>
            <a:endParaRPr/>
          </a:p>
          <a:p>
            <a:r>
              <a:t>Group 4</a:t>
            </a:r>
          </a:p>
          <a:p>
            <a:r>
              <a:t>Inflation: Needed to explain horizon problem, magnetic monopole, flatness problem</a:t>
            </a:r>
          </a:p>
          <a:p>
            <a:r>
              <a:t>Show Simon Drivers slides</a:t>
            </a:r>
          </a:p>
          <a:p>
            <a:endParaRPr/>
          </a:p>
          <a:p>
            <a:r>
              <a:t>IMF: Baldry plot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6" name="Shape 6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Virial temperature as a function of mass and radius: T=GMμm/5kR and M=3/4πR^3rho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M=const, T^3 propto 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rho=const, T^3 propto M^2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T=const, M^2 propto 1/rho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0" name="Shape 7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8" name="Shape 7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Below 10</a:t>
            </a:r>
            <a:r>
              <a:rPr baseline="30000"/>
              <a:t>4</a:t>
            </a:r>
            <a:r>
              <a:t> K: Need H</a:t>
            </a:r>
            <a:r>
              <a:rPr baseline="-25000"/>
              <a:t>2</a:t>
            </a:r>
            <a:r>
              <a:t>/metal cooling,  to reach a few 10 K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Enough gas density→Star formation: It is not well understood…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Gas contraction by Jeans instability… What is the mass distribution of newborn stars? (e.g. IMF)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2" name="Shape 7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Virial temperature as a function of mass and radius: T=GMμm/5kR and M=3/4πR^3rho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M=const, T^3 propto 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rho=const, T^3 propto M^2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T=const, M^2 propto 1/rho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7" name="Shape 7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Virial temperature as a function of mass and radius: T=GMμm/5kR and M=3/4πR^3rho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M=const, T^3 propto 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rho=const, T^3 propto M^2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T=const, M^2 propto 1/rho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1" name="Shape 7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Virial temperature as a function of mass and radius: T=GMμm/5kR and M=3/4πR^3rho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M=const, T^3 propto 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rho=const, T^3 propto M^2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T=const, M^2 propto 1/rho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6" name="Shape 7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Virial temperature as a function of mass and radius: T=GMμm/5kR and M=3/4πR^3rho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M=const, T^3 propto rho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rho=const, T^3 propto M^2</a:t>
            </a:r>
          </a:p>
          <a:p>
            <a:pPr defTabSz="456964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T=const, M^2 propto 1/rho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31900" y="863600"/>
            <a:ext cx="21907500" cy="2006600"/>
          </a:xfrm>
          <a:prstGeom prst="rect">
            <a:avLst/>
          </a:prstGeom>
        </p:spPr>
        <p:txBody>
          <a:bodyPr anchor="t"/>
          <a:lstStyle>
            <a:lvl1pPr algn="l">
              <a:defRPr sz="6200" cap="all" spc="992">
                <a:solidFill>
                  <a:srgbClr val="EDFB03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1231900" y="2844800"/>
            <a:ext cx="21907500" cy="9448800"/>
          </a:xfrm>
          <a:prstGeom prst="rect">
            <a:avLst/>
          </a:prstGeom>
        </p:spPr>
        <p:txBody>
          <a:bodyPr/>
          <a:lstStyle>
            <a:lvl1pPr>
              <a:buClr>
                <a:srgbClr val="646464"/>
              </a:buClr>
              <a:buSzPct val="90000"/>
              <a:defRPr sz="5000">
                <a:latin typeface="Chalkboard"/>
                <a:ea typeface="Chalkboard"/>
                <a:cs typeface="Chalkboard"/>
                <a:sym typeface="Chalkboard"/>
              </a:defRPr>
            </a:lvl1pPr>
            <a:lvl2pPr>
              <a:buClr>
                <a:srgbClr val="646464"/>
              </a:buClr>
              <a:buSzPct val="90000"/>
              <a:defRPr sz="5000">
                <a:latin typeface="Chalkboard"/>
                <a:ea typeface="Chalkboard"/>
                <a:cs typeface="Chalkboard"/>
                <a:sym typeface="Chalkboard"/>
              </a:defRPr>
            </a:lvl2pPr>
            <a:lvl3pPr>
              <a:buClr>
                <a:srgbClr val="646464"/>
              </a:buClr>
              <a:buSzPct val="90000"/>
              <a:defRPr sz="5000">
                <a:latin typeface="Chalkboard"/>
                <a:ea typeface="Chalkboard"/>
                <a:cs typeface="Chalkboard"/>
                <a:sym typeface="Chalkboard"/>
              </a:defRPr>
            </a:lvl3pPr>
            <a:lvl4pPr>
              <a:buClr>
                <a:srgbClr val="646464"/>
              </a:buClr>
              <a:buSzPct val="90000"/>
              <a:defRPr sz="5000">
                <a:latin typeface="Chalkboard"/>
                <a:ea typeface="Chalkboard"/>
                <a:cs typeface="Chalkboard"/>
                <a:sym typeface="Chalkboard"/>
              </a:defRPr>
            </a:lvl4pPr>
            <a:lvl5pPr>
              <a:buClr>
                <a:srgbClr val="646464"/>
              </a:buClr>
              <a:buSzPct val="90000"/>
              <a:defRPr sz="5000">
                <a:latin typeface="Chalkboard"/>
                <a:ea typeface="Chalkboard"/>
                <a:cs typeface="Chalkboard"/>
                <a:sym typeface="Chalkboar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790" y="13049250"/>
            <a:ext cx="431293" cy="5207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4423171" y="0"/>
            <a:ext cx="15537658" cy="473273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81280" marR="81280" defTabSz="1821656">
              <a:defRPr sz="8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idx="1"/>
          </p:nvPr>
        </p:nvSpPr>
        <p:spPr>
          <a:xfrm>
            <a:off x="4423171" y="3964781"/>
            <a:ext cx="15537658" cy="97512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508230" marR="81280" indent="-467590" defTabSz="1821656">
              <a:spcBef>
                <a:spcPts val="1400"/>
              </a:spcBef>
              <a:buClrTx/>
              <a:buSzPct val="100000"/>
              <a:defRPr sz="6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88866" marR="81280" indent="-391026" defTabSz="1821656">
              <a:spcBef>
                <a:spcPts val="1200"/>
              </a:spcBef>
              <a:buClrTx/>
              <a:buSzPct val="100000"/>
              <a:buChar char="–"/>
              <a:defRPr sz="5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264322" marR="81280" indent="-309282" defTabSz="1821656">
              <a:spcBef>
                <a:spcPts val="1100"/>
              </a:spcBef>
              <a:buClrTx/>
              <a:buSzPct val="100000"/>
              <a:defRPr sz="4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722482" marR="81280" indent="-310242" defTabSz="1821656">
              <a:spcBef>
                <a:spcPts val="900"/>
              </a:spcBef>
              <a:buClrTx/>
              <a:buSzPct val="100000"/>
              <a:buChar char="–"/>
              <a:defRPr sz="3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179682" marR="81280" indent="-310242" defTabSz="1821656">
              <a:spcBef>
                <a:spcPts val="900"/>
              </a:spcBef>
              <a:buClrTx/>
              <a:buSzPct val="100000"/>
              <a:buChar char="»"/>
              <a:defRPr sz="3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812098" y="12501562"/>
            <a:ext cx="494607" cy="488505"/>
          </a:xfrm>
          <a:prstGeom prst="rect">
            <a:avLst/>
          </a:prstGeom>
        </p:spPr>
        <p:txBody>
          <a:bodyPr lIns="71437" tIns="71437" rIns="71437" bIns="71437"/>
          <a:lstStyle>
            <a:lvl1pPr defTabSz="910828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3962400" y="549275"/>
            <a:ext cx="16459200" cy="2286001"/>
          </a:xfrm>
          <a:prstGeom prst="rect">
            <a:avLst/>
          </a:prstGeom>
        </p:spPr>
        <p:txBody>
          <a:bodyPr lIns="91393" tIns="91393" rIns="91393" bIns="91393"/>
          <a:lstStyle>
            <a:lvl1pPr defTabSz="913928">
              <a:defRPr sz="8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419"/>
            <a:ext cx="16459200" cy="9051928"/>
          </a:xfrm>
          <a:prstGeom prst="rect">
            <a:avLst/>
          </a:prstGeom>
        </p:spPr>
        <p:txBody>
          <a:bodyPr lIns="91393" tIns="91393" rIns="91393" bIns="91393" anchor="t"/>
          <a:lstStyle>
            <a:lvl1pPr marL="642613" indent="-642613" defTabSz="913928">
              <a:spcBef>
                <a:spcPts val="1500"/>
              </a:spcBef>
              <a:buClrTx/>
              <a:buSzPct val="100000"/>
              <a:buFont typeface="Arial"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1068973" indent="-612006" defTabSz="913928">
              <a:spcBef>
                <a:spcPts val="1500"/>
              </a:spcBef>
              <a:buClrTx/>
              <a:buSzPct val="100000"/>
              <a:buFont typeface="Arial"/>
              <a:buChar char="–"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485133" indent="-571202" defTabSz="913928">
              <a:spcBef>
                <a:spcPts val="1500"/>
              </a:spcBef>
              <a:buClrTx/>
              <a:buSzPct val="100000"/>
              <a:buFont typeface="Arial"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2056341" indent="-685442" defTabSz="913928">
              <a:spcBef>
                <a:spcPts val="1500"/>
              </a:spcBef>
              <a:buClrTx/>
              <a:buSzPct val="100000"/>
              <a:buFont typeface="Arial"/>
              <a:buChar char="–"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513312" indent="-685443" defTabSz="913928">
              <a:spcBef>
                <a:spcPts val="1500"/>
              </a:spcBef>
              <a:buClrTx/>
              <a:buSzPct val="100000"/>
              <a:buFont typeface="Arial"/>
              <a:buChar char="»"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46711" y="12808651"/>
            <a:ext cx="474889" cy="538389"/>
          </a:xfrm>
          <a:prstGeom prst="rect">
            <a:avLst/>
          </a:prstGeom>
        </p:spPr>
        <p:txBody>
          <a:bodyPr lIns="91393" tIns="91393" rIns="91393" bIns="91393" anchor="ctr"/>
          <a:lstStyle>
            <a:lvl1pPr algn="r" defTabSz="913928">
              <a:defRPr sz="2200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393" tIns="91393" rIns="91393" bIns="91393"/>
          <a:lstStyle>
            <a:lvl1pPr defTabSz="913928">
              <a:defRPr sz="8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419"/>
            <a:ext cx="16459200" cy="9051927"/>
          </a:xfrm>
          <a:prstGeom prst="rect">
            <a:avLst/>
          </a:prstGeom>
        </p:spPr>
        <p:txBody>
          <a:bodyPr lIns="91393" tIns="91393" rIns="91393" bIns="91393" anchor="t"/>
          <a:lstStyle>
            <a:lvl1pPr marL="685453" indent="-685453" defTabSz="913928">
              <a:spcBef>
                <a:spcPts val="1500"/>
              </a:spcBef>
              <a:buClrTx/>
              <a:buSzPct val="100000"/>
              <a:buFont typeface="Arial"/>
              <a:defRPr sz="6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1109773" indent="-652806" defTabSz="913928">
              <a:spcBef>
                <a:spcPts val="1500"/>
              </a:spcBef>
              <a:buClrTx/>
              <a:buSzPct val="100000"/>
              <a:buFont typeface="Arial"/>
              <a:buChar char="–"/>
              <a:defRPr sz="6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523213" indent="-609282" defTabSz="913928">
              <a:spcBef>
                <a:spcPts val="1500"/>
              </a:spcBef>
              <a:buClrTx/>
              <a:buSzPct val="100000"/>
              <a:buFont typeface="Arial"/>
              <a:defRPr sz="6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2102038" indent="-731139" defTabSz="913928">
              <a:spcBef>
                <a:spcPts val="1500"/>
              </a:spcBef>
              <a:buClrTx/>
              <a:buSzPct val="100000"/>
              <a:buFont typeface="Arial"/>
              <a:buChar char="–"/>
              <a:defRPr sz="6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559008" indent="-731139" defTabSz="913928">
              <a:spcBef>
                <a:spcPts val="1500"/>
              </a:spcBef>
              <a:buClrTx/>
              <a:buSzPct val="100000"/>
              <a:buFont typeface="Arial"/>
              <a:buChar char="»"/>
              <a:defRPr sz="6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21312" y="12802301"/>
            <a:ext cx="500289" cy="551089"/>
          </a:xfrm>
          <a:prstGeom prst="rect">
            <a:avLst/>
          </a:prstGeom>
        </p:spPr>
        <p:txBody>
          <a:bodyPr lIns="91393" tIns="91393" rIns="91393" bIns="91393" anchor="ctr"/>
          <a:lstStyle>
            <a:lvl1pPr algn="r" defTabSz="913928">
              <a:defRPr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3962400" y="549275"/>
            <a:ext cx="16459200" cy="2286001"/>
          </a:xfrm>
          <a:prstGeom prst="rect">
            <a:avLst/>
          </a:prstGeom>
        </p:spPr>
        <p:txBody>
          <a:bodyPr lIns="91393" tIns="91393" rIns="91393" bIns="91393"/>
          <a:lstStyle>
            <a:lvl1pPr defTabSz="913928">
              <a:defRPr sz="8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419"/>
            <a:ext cx="16459200" cy="9051928"/>
          </a:xfrm>
          <a:prstGeom prst="rect">
            <a:avLst/>
          </a:prstGeom>
        </p:spPr>
        <p:txBody>
          <a:bodyPr lIns="91393" tIns="91393" rIns="91393" bIns="91393" anchor="t"/>
          <a:lstStyle>
            <a:lvl1pPr marL="642613" indent="-642613" defTabSz="913928">
              <a:spcBef>
                <a:spcPts val="1500"/>
              </a:spcBef>
              <a:buClrTx/>
              <a:buSzPct val="100000"/>
              <a:buFont typeface="Arial"/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68973" indent="-612006" defTabSz="913928">
              <a:spcBef>
                <a:spcPts val="1500"/>
              </a:spcBef>
              <a:buClrTx/>
              <a:buSzPct val="100000"/>
              <a:buFont typeface="Arial"/>
              <a:buChar char="–"/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85133" indent="-571202" defTabSz="913928">
              <a:spcBef>
                <a:spcPts val="1500"/>
              </a:spcBef>
              <a:buClrTx/>
              <a:buSzPct val="100000"/>
              <a:buFont typeface="Arial"/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56341" indent="-685442" defTabSz="913928">
              <a:spcBef>
                <a:spcPts val="1500"/>
              </a:spcBef>
              <a:buClrTx/>
              <a:buSzPct val="100000"/>
              <a:buFont typeface="Arial"/>
              <a:buChar char="–"/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13312" indent="-685443" defTabSz="913928">
              <a:spcBef>
                <a:spcPts val="1500"/>
              </a:spcBef>
              <a:buClrTx/>
              <a:buSzPct val="100000"/>
              <a:buFont typeface="Arial"/>
              <a:buChar char="»"/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33069" y="12821351"/>
            <a:ext cx="488531" cy="512989"/>
          </a:xfrm>
          <a:prstGeom prst="rect">
            <a:avLst/>
          </a:prstGeom>
        </p:spPr>
        <p:txBody>
          <a:bodyPr lIns="91393" tIns="91393" rIns="91393" bIns="91393" anchor="ctr"/>
          <a:lstStyle>
            <a:lvl1pPr algn="r" defTabSz="913928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17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618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506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508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95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defTabSz="821531">
              <a:defRPr sz="1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 defTabSz="821531">
              <a:spcBef>
                <a:spcPts val="0"/>
              </a:spcBef>
              <a:buClrTx/>
              <a:buSzTx/>
              <a:buNone/>
              <a:defRPr sz="5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821531">
              <a:spcBef>
                <a:spcPts val="0"/>
              </a:spcBef>
              <a:buClrTx/>
              <a:buSzTx/>
              <a:buNone/>
              <a:defRPr sz="5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821531">
              <a:spcBef>
                <a:spcPts val="0"/>
              </a:spcBef>
              <a:buClrTx/>
              <a:buSzTx/>
              <a:buNone/>
              <a:defRPr sz="5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821531">
              <a:spcBef>
                <a:spcPts val="0"/>
              </a:spcBef>
              <a:buClrTx/>
              <a:buSzTx/>
              <a:buNone/>
              <a:defRPr sz="5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821531">
              <a:spcBef>
                <a:spcPts val="0"/>
              </a:spcBef>
              <a:buClrTx/>
              <a:buSzTx/>
              <a:buNone/>
              <a:defRPr sz="5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auze"/>
          <p:cNvSpPr txBox="1">
            <a:spLocks noGrp="1"/>
          </p:cNvSpPr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Pauze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2904" t="53445" r="5040" b="5854"/>
          <a:stretch>
            <a:fillRect/>
          </a:stretch>
        </p:blipFill>
        <p:spPr>
          <a:xfrm>
            <a:off x="3048000" y="184926"/>
            <a:ext cx="18287832" cy="13676191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Rectangle"/>
          <p:cNvSpPr/>
          <p:nvPr/>
        </p:nvSpPr>
        <p:spPr>
          <a:xfrm>
            <a:off x="15559902" y="290899"/>
            <a:ext cx="5340263" cy="43866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7" name="Rectangle"/>
          <p:cNvSpPr/>
          <p:nvPr/>
        </p:nvSpPr>
        <p:spPr>
          <a:xfrm>
            <a:off x="3153509" y="5456399"/>
            <a:ext cx="17938394" cy="80070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8" name="Rectangle"/>
          <p:cNvSpPr/>
          <p:nvPr/>
        </p:nvSpPr>
        <p:spPr>
          <a:xfrm>
            <a:off x="14779446" y="4762705"/>
            <a:ext cx="6093694" cy="19178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385" t="5558" r="52655" b="52502"/>
          <a:stretch>
            <a:fillRect/>
          </a:stretch>
        </p:blipFill>
        <p:spPr>
          <a:xfrm>
            <a:off x="2859340" y="-418721"/>
            <a:ext cx="18665179" cy="14416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2904" t="53445" r="5040" b="5854"/>
          <a:stretch>
            <a:fillRect/>
          </a:stretch>
        </p:blipFill>
        <p:spPr>
          <a:xfrm>
            <a:off x="3048000" y="184926"/>
            <a:ext cx="18287832" cy="1367619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Rectangle"/>
          <p:cNvSpPr/>
          <p:nvPr/>
        </p:nvSpPr>
        <p:spPr>
          <a:xfrm>
            <a:off x="15559902" y="290899"/>
            <a:ext cx="5340263" cy="43866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385" t="53563" r="53076" b="5558"/>
          <a:stretch>
            <a:fillRect/>
          </a:stretch>
        </p:blipFill>
        <p:spPr>
          <a:xfrm>
            <a:off x="2319013" y="164286"/>
            <a:ext cx="9498987" cy="7223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2803" t="53288" r="5658" b="5833"/>
          <a:stretch>
            <a:fillRect/>
          </a:stretch>
        </p:blipFill>
        <p:spPr>
          <a:xfrm>
            <a:off x="9550975" y="5124217"/>
            <a:ext cx="11420037" cy="868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48.png" descr="image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7475" y="6318563"/>
            <a:ext cx="3519571" cy="175978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Basic Picture of Galaxy Formation"/>
          <p:cNvSpPr txBox="1">
            <a:spLocks noGrp="1"/>
          </p:cNvSpPr>
          <p:nvPr>
            <p:ph type="title"/>
          </p:nvPr>
        </p:nvSpPr>
        <p:spPr>
          <a:xfrm>
            <a:off x="3962400" y="-1"/>
            <a:ext cx="16459200" cy="2286001"/>
          </a:xfrm>
          <a:prstGeom prst="rect">
            <a:avLst/>
          </a:prstGeom>
        </p:spPr>
        <p:txBody>
          <a:bodyPr/>
          <a:lstStyle>
            <a:lvl1pPr defTabSz="895649">
              <a:defRPr sz="8428"/>
            </a:lvl1pPr>
          </a:lstStyle>
          <a:p>
            <a:r>
              <a:t>Basic Picture of Galaxy Formation</a:t>
            </a:r>
          </a:p>
        </p:txBody>
      </p:sp>
      <p:sp>
        <p:nvSpPr>
          <p:cNvPr id="430" name="Galaxy formation = Dark halo formation + Star-formation (K. Shimasaku)"/>
          <p:cNvSpPr txBox="1">
            <a:spLocks noGrp="1"/>
          </p:cNvSpPr>
          <p:nvPr>
            <p:ph type="body" idx="1"/>
          </p:nvPr>
        </p:nvSpPr>
        <p:spPr>
          <a:xfrm>
            <a:off x="3154905" y="13730724"/>
            <a:ext cx="16459201" cy="9051928"/>
          </a:xfrm>
          <a:prstGeom prst="rect">
            <a:avLst/>
          </a:prstGeom>
        </p:spPr>
        <p:txBody>
          <a:bodyPr/>
          <a:lstStyle/>
          <a:p>
            <a:r>
              <a:t>Galaxy formation = Dark halo formation + Star-formation (K. Shimasaku)</a:t>
            </a:r>
          </a:p>
        </p:txBody>
      </p:sp>
      <p:sp>
        <p:nvSpPr>
          <p:cNvPr id="431" name="Oval"/>
          <p:cNvSpPr/>
          <p:nvPr/>
        </p:nvSpPr>
        <p:spPr>
          <a:xfrm>
            <a:off x="9891096" y="3857907"/>
            <a:ext cx="4032253" cy="384492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432" name="Oval"/>
          <p:cNvSpPr/>
          <p:nvPr/>
        </p:nvSpPr>
        <p:spPr>
          <a:xfrm>
            <a:off x="15370178" y="3830799"/>
            <a:ext cx="4032253" cy="3844925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433" name="Oval"/>
          <p:cNvSpPr/>
          <p:nvPr/>
        </p:nvSpPr>
        <p:spPr>
          <a:xfrm>
            <a:off x="16846653" y="5609554"/>
            <a:ext cx="1257197" cy="62789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434" name="Oval"/>
          <p:cNvSpPr/>
          <p:nvPr/>
        </p:nvSpPr>
        <p:spPr>
          <a:xfrm>
            <a:off x="16808451" y="5700893"/>
            <a:ext cx="1152529" cy="387353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435" name="Dark matter…"/>
          <p:cNvSpPr txBox="1"/>
          <p:nvPr/>
        </p:nvSpPr>
        <p:spPr>
          <a:xfrm>
            <a:off x="10320306" y="4542340"/>
            <a:ext cx="3207005" cy="211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1827859">
              <a:defRPr sz="3800" b="0">
                <a:solidFill>
                  <a:srgbClr val="FFFF99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Dark matter</a:t>
            </a:r>
          </a:p>
          <a:p>
            <a:pPr defTabSz="1827859">
              <a:defRPr sz="3800" b="0">
                <a:solidFill>
                  <a:srgbClr val="FFFF99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＋</a:t>
            </a:r>
          </a:p>
          <a:p>
            <a:pPr defTabSz="1827859">
              <a:defRPr sz="3800" b="0">
                <a:solidFill>
                  <a:srgbClr val="FFFF99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Ionized gas</a:t>
            </a:r>
          </a:p>
        </p:txBody>
      </p:sp>
      <p:sp>
        <p:nvSpPr>
          <p:cNvPr id="436" name="Arrow"/>
          <p:cNvSpPr/>
          <p:nvPr/>
        </p:nvSpPr>
        <p:spPr>
          <a:xfrm>
            <a:off x="14217650" y="5269076"/>
            <a:ext cx="863600" cy="971551"/>
          </a:xfrm>
          <a:prstGeom prst="rightArrow">
            <a:avLst>
              <a:gd name="adj1" fmla="val 50000"/>
              <a:gd name="adj2" fmla="val 25000"/>
            </a:avLst>
          </a:prstGeom>
          <a:ln w="254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437" name="Arrow"/>
          <p:cNvSpPr/>
          <p:nvPr/>
        </p:nvSpPr>
        <p:spPr>
          <a:xfrm>
            <a:off x="8743950" y="5269076"/>
            <a:ext cx="863600" cy="971551"/>
          </a:xfrm>
          <a:prstGeom prst="rightArrow">
            <a:avLst>
              <a:gd name="adj1" fmla="val 50000"/>
              <a:gd name="adj2" fmla="val 25000"/>
            </a:avLst>
          </a:prstGeom>
          <a:ln w="254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438" name="Gas in DM halo…"/>
          <p:cNvSpPr txBox="1"/>
          <p:nvPr/>
        </p:nvSpPr>
        <p:spPr>
          <a:xfrm>
            <a:off x="15900675" y="8008208"/>
            <a:ext cx="3354935" cy="1198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Gas in DM halo</a:t>
            </a:r>
          </a:p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= Galaxy</a:t>
            </a:r>
          </a:p>
        </p:txBody>
      </p:sp>
      <p:sp>
        <p:nvSpPr>
          <p:cNvPr id="439" name="Initial density fluctuation"/>
          <p:cNvSpPr txBox="1"/>
          <p:nvPr/>
        </p:nvSpPr>
        <p:spPr>
          <a:xfrm>
            <a:off x="3962400" y="8133953"/>
            <a:ext cx="3997597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r>
              <a:t> Initial density fluctuation</a:t>
            </a:r>
          </a:p>
        </p:txBody>
      </p:sp>
      <p:sp>
        <p:nvSpPr>
          <p:cNvPr id="440" name="DM halo…"/>
          <p:cNvSpPr txBox="1"/>
          <p:nvPr/>
        </p:nvSpPr>
        <p:spPr>
          <a:xfrm>
            <a:off x="8991602" y="8009101"/>
            <a:ext cx="4931745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   DM halo             </a:t>
            </a:r>
          </a:p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(w ionized gas)</a:t>
            </a:r>
          </a:p>
        </p:txBody>
      </p:sp>
      <p:sp>
        <p:nvSpPr>
          <p:cNvPr id="441" name="Line"/>
          <p:cNvSpPr/>
          <p:nvPr/>
        </p:nvSpPr>
        <p:spPr>
          <a:xfrm>
            <a:off x="4332149" y="5407600"/>
            <a:ext cx="3444878" cy="934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31" extrusionOk="0">
                <a:moveTo>
                  <a:pt x="0" y="18282"/>
                </a:moveTo>
                <a:cubicBezTo>
                  <a:pt x="338" y="18418"/>
                  <a:pt x="1513" y="20517"/>
                  <a:pt x="2230" y="19772"/>
                </a:cubicBezTo>
                <a:cubicBezTo>
                  <a:pt x="2946" y="19027"/>
                  <a:pt x="3544" y="13745"/>
                  <a:pt x="4320" y="13678"/>
                </a:cubicBezTo>
                <a:cubicBezTo>
                  <a:pt x="5096" y="13610"/>
                  <a:pt x="5733" y="21600"/>
                  <a:pt x="6848" y="19298"/>
                </a:cubicBezTo>
                <a:cubicBezTo>
                  <a:pt x="7963" y="16996"/>
                  <a:pt x="9695" y="0"/>
                  <a:pt x="11029" y="0"/>
                </a:cubicBezTo>
                <a:cubicBezTo>
                  <a:pt x="12363" y="0"/>
                  <a:pt x="13776" y="17605"/>
                  <a:pt x="14891" y="19298"/>
                </a:cubicBezTo>
                <a:cubicBezTo>
                  <a:pt x="16006" y="20991"/>
                  <a:pt x="16942" y="10292"/>
                  <a:pt x="17718" y="10157"/>
                </a:cubicBezTo>
                <a:cubicBezTo>
                  <a:pt x="18494" y="10021"/>
                  <a:pt x="18873" y="17808"/>
                  <a:pt x="19510" y="18282"/>
                </a:cubicBezTo>
                <a:cubicBezTo>
                  <a:pt x="20147" y="18756"/>
                  <a:pt x="21162" y="14287"/>
                  <a:pt x="21600" y="13204"/>
                </a:cubicBezTo>
              </a:path>
            </a:pathLst>
          </a:custGeom>
          <a:ln w="50800">
            <a:solidFill>
              <a:srgbClr val="000000"/>
            </a:solidFill>
          </a:ln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 flipH="1" flipV="1">
            <a:off x="17386320" y="3337830"/>
            <a:ext cx="3" cy="106338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>
            <a:off x="18728729" y="5700874"/>
            <a:ext cx="1133473" cy="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 flipH="1">
            <a:off x="17496014" y="6631255"/>
            <a:ext cx="5" cy="137784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H="1">
            <a:off x="15177248" y="5741068"/>
            <a:ext cx="1086899" cy="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18298692" y="3987019"/>
            <a:ext cx="735561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7" name="Cold gas"/>
          <p:cNvSpPr txBox="1"/>
          <p:nvPr/>
        </p:nvSpPr>
        <p:spPr>
          <a:xfrm>
            <a:off x="16340601" y="4799715"/>
            <a:ext cx="3314701" cy="1389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7859">
              <a:defRPr sz="3800" b="0">
                <a:solidFill>
                  <a:srgbClr val="66FFFF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r>
              <a:t>Cold gas</a:t>
            </a:r>
          </a:p>
        </p:txBody>
      </p:sp>
      <p:sp>
        <p:nvSpPr>
          <p:cNvPr id="448" name="Line"/>
          <p:cNvSpPr/>
          <p:nvPr/>
        </p:nvSpPr>
        <p:spPr>
          <a:xfrm flipH="1" flipV="1">
            <a:off x="15944850" y="3987019"/>
            <a:ext cx="577857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18316725" y="6420444"/>
            <a:ext cx="717547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 flipH="1">
            <a:off x="15811543" y="6573682"/>
            <a:ext cx="863597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1" name="Radiative cooling"/>
          <p:cNvSpPr txBox="1"/>
          <p:nvPr/>
        </p:nvSpPr>
        <p:spPr>
          <a:xfrm>
            <a:off x="19034252" y="3411997"/>
            <a:ext cx="3276343" cy="11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3200" b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Radiative cooling</a:t>
            </a:r>
          </a:p>
        </p:txBody>
      </p:sp>
      <p:sp>
        <p:nvSpPr>
          <p:cNvPr id="452" name="Gravitational…"/>
          <p:cNvSpPr txBox="1"/>
          <p:nvPr/>
        </p:nvSpPr>
        <p:spPr>
          <a:xfrm>
            <a:off x="6813175" y="2506834"/>
            <a:ext cx="5836025" cy="152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marL="875847" indent="-875847" algn="l" defTabSz="913928">
              <a:buSzPct val="100000"/>
              <a:buAutoNum type="arabicPeriod"/>
              <a:defRPr sz="4600" b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Gravitational</a:t>
            </a:r>
          </a:p>
          <a:p>
            <a:pPr algn="l" defTabSz="913928">
              <a:defRPr sz="4600" b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 Collapse</a:t>
            </a:r>
          </a:p>
        </p:txBody>
      </p:sp>
      <p:sp>
        <p:nvSpPr>
          <p:cNvPr id="453" name="2. Gas Cooling"/>
          <p:cNvSpPr txBox="1"/>
          <p:nvPr/>
        </p:nvSpPr>
        <p:spPr>
          <a:xfrm>
            <a:off x="13214585" y="2580997"/>
            <a:ext cx="3925285" cy="85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4600" b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2. Gas Cooling</a:t>
            </a:r>
          </a:p>
        </p:txBody>
      </p:sp>
      <p:sp>
        <p:nvSpPr>
          <p:cNvPr id="454" name="Oval"/>
          <p:cNvSpPr/>
          <p:nvPr/>
        </p:nvSpPr>
        <p:spPr>
          <a:xfrm>
            <a:off x="12614650" y="2096749"/>
            <a:ext cx="4781177" cy="1824477"/>
          </a:xfrm>
          <a:prstGeom prst="ellipse">
            <a:avLst/>
          </a:prstGeom>
          <a:ln w="63500">
            <a:solidFill>
              <a:srgbClr val="FF0000"/>
            </a:solidFill>
          </a:ln>
          <a:effectLst>
            <a:outerShdw blurRad="63500" dist="25400" dir="5400000" rotWithShape="0">
              <a:srgbClr val="000000">
                <a:alpha val="35000"/>
              </a:srgbClr>
            </a:outerShdw>
          </a:effectLst>
        </p:spPr>
        <p:txBody>
          <a:bodyPr tIns="91439" bIns="91439" anchor="ctr"/>
          <a:lstStyle/>
          <a:p>
            <a:pPr defTabSz="913928">
              <a:defRPr sz="32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rcRect l="53931" t="79962" r="26166" b="12275"/>
          <a:stretch>
            <a:fillRect/>
          </a:stretch>
        </p:blipFill>
        <p:spPr>
          <a:xfrm>
            <a:off x="10111381" y="1794867"/>
            <a:ext cx="4536283" cy="1250157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The cooling rate can be expressed as"/>
          <p:cNvSpPr txBox="1"/>
          <p:nvPr/>
        </p:nvSpPr>
        <p:spPr>
          <a:xfrm>
            <a:off x="4780359" y="1232296"/>
            <a:ext cx="14823282" cy="75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The cooling rate can be expressed as</a:t>
            </a:r>
          </a:p>
        </p:txBody>
      </p:sp>
      <p:sp>
        <p:nvSpPr>
          <p:cNvPr id="458" name="where n is the gas volume density and Λ(T) is the temperature dependent cooling rate."/>
          <p:cNvSpPr txBox="1"/>
          <p:nvPr/>
        </p:nvSpPr>
        <p:spPr>
          <a:xfrm>
            <a:off x="5155406" y="2875359"/>
            <a:ext cx="14823282" cy="125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where n is the gas volume density and Λ(T) is the temperature dependent cooling rate.</a:t>
            </a:r>
          </a:p>
        </p:txBody>
      </p:sp>
      <p:grpSp>
        <p:nvGrpSpPr>
          <p:cNvPr id="466" name="Group"/>
          <p:cNvGrpSpPr/>
          <p:nvPr/>
        </p:nvGrpSpPr>
        <p:grpSpPr>
          <a:xfrm>
            <a:off x="4958953" y="4242029"/>
            <a:ext cx="13412391" cy="9786939"/>
            <a:chOff x="0" y="0"/>
            <a:chExt cx="13412390" cy="9786937"/>
          </a:xfrm>
        </p:grpSpPr>
        <p:pic>
          <p:nvPicPr>
            <p:cNvPr id="459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938" t="10462" r="61876" b="56302"/>
            <a:stretch>
              <a:fillRect/>
            </a:stretch>
          </p:blipFill>
          <p:spPr>
            <a:xfrm>
              <a:off x="0" y="0"/>
              <a:ext cx="13412391" cy="9786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0" name="Ionization /…"/>
            <p:cNvSpPr txBox="1"/>
            <p:nvPr/>
          </p:nvSpPr>
          <p:spPr>
            <a:xfrm>
              <a:off x="3875484" y="3098173"/>
              <a:ext cx="2393157" cy="3071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 defTabSz="821531">
                <a:defRPr sz="2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Ionization /</a:t>
              </a:r>
            </a:p>
            <a:p>
              <a:pPr defTabSz="821531">
                <a:defRPr sz="2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Recombination Hydrogen</a:t>
              </a:r>
            </a:p>
          </p:txBody>
        </p:sp>
        <p:sp>
          <p:nvSpPr>
            <p:cNvPr id="461" name="Ionization /…"/>
            <p:cNvSpPr txBox="1"/>
            <p:nvPr/>
          </p:nvSpPr>
          <p:spPr>
            <a:xfrm>
              <a:off x="5768578" y="2455235"/>
              <a:ext cx="2393157" cy="3071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 defTabSz="821531">
                <a:defRPr sz="2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Ionization /</a:t>
              </a:r>
            </a:p>
            <a:p>
              <a:pPr defTabSz="821531">
                <a:defRPr sz="2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Recombination Helium</a:t>
              </a:r>
            </a:p>
          </p:txBody>
        </p:sp>
        <p:sp>
          <p:nvSpPr>
            <p:cNvPr id="462" name="Line"/>
            <p:cNvSpPr/>
            <p:nvPr/>
          </p:nvSpPr>
          <p:spPr>
            <a:xfrm>
              <a:off x="4324759" y="2355000"/>
              <a:ext cx="504751" cy="23327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" name="Line"/>
            <p:cNvSpPr/>
            <p:nvPr/>
          </p:nvSpPr>
          <p:spPr>
            <a:xfrm>
              <a:off x="5840015" y="1776579"/>
              <a:ext cx="504752" cy="23327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 flipH="1" flipV="1">
              <a:off x="10840304" y="2424763"/>
              <a:ext cx="864395" cy="191430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" name="Thermal Bremsstrahlung"/>
            <p:cNvSpPr txBox="1"/>
            <p:nvPr/>
          </p:nvSpPr>
          <p:spPr>
            <a:xfrm>
              <a:off x="9001125" y="1330095"/>
              <a:ext cx="2446735" cy="10179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2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Thermal Bremsstrahlung</a:t>
              </a:r>
            </a:p>
          </p:txBody>
        </p:sp>
      </p:grpSp>
      <p:sp>
        <p:nvSpPr>
          <p:cNvPr id="467" name="SECOND STEP:  Gas cooling"/>
          <p:cNvSpPr txBox="1"/>
          <p:nvPr/>
        </p:nvSpPr>
        <p:spPr>
          <a:xfrm>
            <a:off x="7414617" y="320675"/>
            <a:ext cx="93940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SECOND STEP:  Gas cooling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here are two time scales of interest in thinking about galaxy formation:"/>
          <p:cNvSpPr txBox="1"/>
          <p:nvPr/>
        </p:nvSpPr>
        <p:spPr>
          <a:xfrm>
            <a:off x="5048250" y="982265"/>
            <a:ext cx="14823282" cy="75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There are two time scales of interest in thinking about galaxy formation:</a:t>
            </a:r>
          </a:p>
        </p:txBody>
      </p:sp>
      <p:sp>
        <p:nvSpPr>
          <p:cNvPr id="470" name="(1) dynamical time scale  tdyn"/>
          <p:cNvSpPr txBox="1"/>
          <p:nvPr/>
        </p:nvSpPr>
        <p:spPr>
          <a:xfrm>
            <a:off x="8495109" y="1571625"/>
            <a:ext cx="5822157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(1) dynamical time scale  t</a:t>
            </a:r>
            <a:r>
              <a:rPr baseline="-5999"/>
              <a:t>dyn</a:t>
            </a:r>
          </a:p>
        </p:txBody>
      </p:sp>
      <p:sp>
        <p:nvSpPr>
          <p:cNvPr id="471" name="(2) cooling time scale  tcool    (∝ n-2 Λ-1(T))"/>
          <p:cNvSpPr txBox="1"/>
          <p:nvPr/>
        </p:nvSpPr>
        <p:spPr>
          <a:xfrm>
            <a:off x="8316515" y="2250281"/>
            <a:ext cx="8661798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(2) cooling time scale  t</a:t>
            </a:r>
            <a:r>
              <a:rPr baseline="-5999"/>
              <a:t>cool    </a:t>
            </a:r>
            <a:r>
              <a:t>(∝ n</a:t>
            </a:r>
            <a:r>
              <a:rPr baseline="31999"/>
              <a:t>-2 </a:t>
            </a:r>
            <a:r>
              <a:t>Λ</a:t>
            </a:r>
            <a:r>
              <a:rPr baseline="31999"/>
              <a:t>-1</a:t>
            </a:r>
            <a:r>
              <a:t>(T))</a:t>
            </a:r>
          </a:p>
        </p:txBody>
      </p:sp>
      <p:sp>
        <p:nvSpPr>
          <p:cNvPr id="472" name="(∝ n-1/2)"/>
          <p:cNvSpPr txBox="1"/>
          <p:nvPr/>
        </p:nvSpPr>
        <p:spPr>
          <a:xfrm>
            <a:off x="14120812" y="1785937"/>
            <a:ext cx="1821657" cy="678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(∝ n</a:t>
            </a:r>
            <a:r>
              <a:rPr sz="3800" baseline="31999"/>
              <a:t>-</a:t>
            </a:r>
            <a:r>
              <a:rPr baseline="31999"/>
              <a:t>1/2</a:t>
            </a:r>
            <a:r>
              <a:t>)</a:t>
            </a:r>
          </a:p>
        </p:txBody>
      </p:sp>
      <p:sp>
        <p:nvSpPr>
          <p:cNvPr id="473" name="SECOND STEP:  Gas cooling"/>
          <p:cNvSpPr txBox="1"/>
          <p:nvPr/>
        </p:nvSpPr>
        <p:spPr>
          <a:xfrm>
            <a:off x="7414617" y="320675"/>
            <a:ext cx="93940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SECOND STEP:  Gas cooling</a:t>
            </a:r>
          </a:p>
        </p:txBody>
      </p:sp>
      <p:sp>
        <p:nvSpPr>
          <p:cNvPr id="474" name="Baryons in a collapsed halo can cool quickly if the cooling time scale is…"/>
          <p:cNvSpPr txBox="1"/>
          <p:nvPr/>
        </p:nvSpPr>
        <p:spPr>
          <a:xfrm>
            <a:off x="4780359" y="3143250"/>
            <a:ext cx="14823282" cy="163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Baryons in a collapsed halo can cool quickly if the cooling time scale is</a:t>
            </a:r>
          </a:p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less than the dynamical time scale, i.e., t</a:t>
            </a:r>
            <a:r>
              <a:rPr baseline="-5999"/>
              <a:t>cool</a:t>
            </a:r>
            <a:r>
              <a:t> &lt; t</a:t>
            </a:r>
            <a:r>
              <a:rPr baseline="-5999"/>
              <a:t>dyn</a:t>
            </a:r>
          </a:p>
        </p:txBody>
      </p:sp>
      <p:sp>
        <p:nvSpPr>
          <p:cNvPr id="475" name="What matters is the ratio tcool / tdyn:"/>
          <p:cNvSpPr txBox="1"/>
          <p:nvPr/>
        </p:nvSpPr>
        <p:spPr>
          <a:xfrm>
            <a:off x="4780359" y="5223053"/>
            <a:ext cx="14823282" cy="892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What matters is the ratio t</a:t>
            </a:r>
            <a:r>
              <a:rPr baseline="-5999"/>
              <a:t>cool</a:t>
            </a:r>
            <a:r>
              <a:t> / t</a:t>
            </a:r>
            <a:r>
              <a:rPr baseline="-5999"/>
              <a:t>dyn</a:t>
            </a:r>
            <a:r>
              <a:t>:</a:t>
            </a:r>
          </a:p>
        </p:txBody>
      </p:sp>
      <p:sp>
        <p:nvSpPr>
          <p:cNvPr id="476" name="n-3/2 Λ-1(T)"/>
          <p:cNvSpPr txBox="1"/>
          <p:nvPr/>
        </p:nvSpPr>
        <p:spPr>
          <a:xfrm>
            <a:off x="4699992" y="6304174"/>
            <a:ext cx="14823282" cy="785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</a:t>
            </a:r>
            <a:r>
              <a:rPr baseline="31999"/>
              <a:t>-3/2 </a:t>
            </a:r>
            <a:r>
              <a:t>Λ</a:t>
            </a:r>
            <a:r>
              <a:rPr baseline="31999"/>
              <a:t>-1</a:t>
            </a:r>
            <a:r>
              <a:t>(T)</a:t>
            </a:r>
          </a:p>
        </p:txBody>
      </p:sp>
      <p:sp>
        <p:nvSpPr>
          <p:cNvPr id="477" name="Is this quantity &lt;= 1?"/>
          <p:cNvSpPr txBox="1"/>
          <p:nvPr/>
        </p:nvSpPr>
        <p:spPr>
          <a:xfrm>
            <a:off x="4699992" y="7278138"/>
            <a:ext cx="14823282" cy="91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Is this quantity &lt;= 1?</a:t>
            </a:r>
          </a:p>
        </p:txBody>
      </p:sp>
      <p:sp>
        <p:nvSpPr>
          <p:cNvPr id="478" name="n-3/2 Λ-1(T) &lt; 1"/>
          <p:cNvSpPr txBox="1"/>
          <p:nvPr/>
        </p:nvSpPr>
        <p:spPr>
          <a:xfrm>
            <a:off x="4780359" y="8616870"/>
            <a:ext cx="14823282" cy="785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</a:t>
            </a:r>
            <a:r>
              <a:rPr baseline="31999"/>
              <a:t>-3/2 </a:t>
            </a:r>
            <a:r>
              <a:t>Λ</a:t>
            </a:r>
            <a:r>
              <a:rPr baseline="31999"/>
              <a:t>-1</a:t>
            </a:r>
            <a:r>
              <a:t>(T) &lt; 1</a:t>
            </a:r>
          </a:p>
        </p:txBody>
      </p:sp>
      <p:sp>
        <p:nvSpPr>
          <p:cNvPr id="479" name="n-3/2 &lt; Λ(T)"/>
          <p:cNvSpPr txBox="1"/>
          <p:nvPr/>
        </p:nvSpPr>
        <p:spPr>
          <a:xfrm>
            <a:off x="4780359" y="9606715"/>
            <a:ext cx="14823282" cy="7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</a:t>
            </a:r>
            <a:r>
              <a:rPr baseline="31999"/>
              <a:t>-3/2 </a:t>
            </a:r>
            <a:r>
              <a:t>&lt; Λ(T)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1" animBg="1" advAuto="0"/>
      <p:bldP spid="475" grpId="2" animBg="1" advAuto="0"/>
      <p:bldP spid="476" grpId="3" animBg="1" advAuto="0"/>
      <p:bldP spid="477" grpId="4" animBg="1" advAuto="0"/>
      <p:bldP spid="478" grpId="5" animBg="1" advAuto="0"/>
      <p:bldP spid="479" grpId="6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rcRect l="53931" t="79962" r="26166" b="12275"/>
          <a:stretch>
            <a:fillRect/>
          </a:stretch>
        </p:blipFill>
        <p:spPr>
          <a:xfrm>
            <a:off x="10111381" y="1794867"/>
            <a:ext cx="4536283" cy="1250157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The cooling rate can be expressed as"/>
          <p:cNvSpPr txBox="1"/>
          <p:nvPr/>
        </p:nvSpPr>
        <p:spPr>
          <a:xfrm>
            <a:off x="4780359" y="1232296"/>
            <a:ext cx="14823282" cy="75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The cooling rate can be expressed as</a:t>
            </a:r>
          </a:p>
        </p:txBody>
      </p:sp>
      <p:sp>
        <p:nvSpPr>
          <p:cNvPr id="483" name="where n is the gas volume density and Λ(T) is the temperature dependent cooling rate."/>
          <p:cNvSpPr txBox="1"/>
          <p:nvPr/>
        </p:nvSpPr>
        <p:spPr>
          <a:xfrm>
            <a:off x="5155406" y="2875359"/>
            <a:ext cx="14823282" cy="125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where n is the gas volume density and Λ(T) is the temperature dependent cooling rate.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7342509" y="4389683"/>
            <a:ext cx="13412392" cy="9786939"/>
            <a:chOff x="0" y="0"/>
            <a:chExt cx="13412390" cy="9786937"/>
          </a:xfrm>
        </p:grpSpPr>
        <p:pic>
          <p:nvPicPr>
            <p:cNvPr id="484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938" t="10462" r="61876" b="56302"/>
            <a:stretch>
              <a:fillRect/>
            </a:stretch>
          </p:blipFill>
          <p:spPr>
            <a:xfrm>
              <a:off x="0" y="0"/>
              <a:ext cx="13412391" cy="9786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5" name="Ionization /…"/>
            <p:cNvSpPr txBox="1"/>
            <p:nvPr/>
          </p:nvSpPr>
          <p:spPr>
            <a:xfrm>
              <a:off x="3875484" y="3098173"/>
              <a:ext cx="2393157" cy="3071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 defTabSz="821531">
                <a:defRPr sz="2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Ionization /</a:t>
              </a:r>
            </a:p>
            <a:p>
              <a:pPr defTabSz="821531">
                <a:defRPr sz="2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Recombination Hydrogen</a:t>
              </a:r>
            </a:p>
          </p:txBody>
        </p:sp>
        <p:sp>
          <p:nvSpPr>
            <p:cNvPr id="486" name="Ionization /…"/>
            <p:cNvSpPr txBox="1"/>
            <p:nvPr/>
          </p:nvSpPr>
          <p:spPr>
            <a:xfrm>
              <a:off x="5768578" y="2455235"/>
              <a:ext cx="2393157" cy="3071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 defTabSz="821531">
                <a:defRPr sz="2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Ionization /</a:t>
              </a:r>
            </a:p>
            <a:p>
              <a:pPr defTabSz="821531">
                <a:defRPr sz="2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Recombination Helium</a:t>
              </a:r>
            </a:p>
          </p:txBody>
        </p:sp>
        <p:sp>
          <p:nvSpPr>
            <p:cNvPr id="487" name="Line"/>
            <p:cNvSpPr/>
            <p:nvPr/>
          </p:nvSpPr>
          <p:spPr>
            <a:xfrm>
              <a:off x="4324759" y="2355000"/>
              <a:ext cx="504751" cy="23327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" name="Line"/>
            <p:cNvSpPr/>
            <p:nvPr/>
          </p:nvSpPr>
          <p:spPr>
            <a:xfrm>
              <a:off x="5840015" y="1776579"/>
              <a:ext cx="504752" cy="23327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" name="Line"/>
            <p:cNvSpPr/>
            <p:nvPr/>
          </p:nvSpPr>
          <p:spPr>
            <a:xfrm flipH="1" flipV="1">
              <a:off x="10840304" y="2424763"/>
              <a:ext cx="864395" cy="191430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" name="Thermal Bremsstrahlung"/>
            <p:cNvSpPr txBox="1"/>
            <p:nvPr/>
          </p:nvSpPr>
          <p:spPr>
            <a:xfrm>
              <a:off x="9001125" y="1330095"/>
              <a:ext cx="2446735" cy="10179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2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Thermal Bremsstrahlung</a:t>
              </a:r>
            </a:p>
          </p:txBody>
        </p:sp>
      </p:grpSp>
      <p:sp>
        <p:nvSpPr>
          <p:cNvPr id="492" name="SECOND STEP:  Gas cooling"/>
          <p:cNvSpPr txBox="1"/>
          <p:nvPr/>
        </p:nvSpPr>
        <p:spPr>
          <a:xfrm>
            <a:off x="7414617" y="320675"/>
            <a:ext cx="93940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SECOND STEP:  Gas cooling</a:t>
            </a:r>
          </a:p>
        </p:txBody>
      </p:sp>
      <p:grpSp>
        <p:nvGrpSpPr>
          <p:cNvPr id="496" name="Group"/>
          <p:cNvGrpSpPr/>
          <p:nvPr/>
        </p:nvGrpSpPr>
        <p:grpSpPr>
          <a:xfrm>
            <a:off x="-245140" y="4857674"/>
            <a:ext cx="14823283" cy="3407248"/>
            <a:chOff x="0" y="7937"/>
            <a:chExt cx="14823281" cy="3407247"/>
          </a:xfrm>
        </p:grpSpPr>
        <p:sp>
          <p:nvSpPr>
            <p:cNvPr id="493" name="Can write the…"/>
            <p:cNvSpPr txBox="1"/>
            <p:nvPr/>
          </p:nvSpPr>
          <p:spPr>
            <a:xfrm>
              <a:off x="5011831" y="7937"/>
              <a:ext cx="4799620" cy="1412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defTabSz="821531">
                <a:defRPr sz="44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Can write the</a:t>
              </a:r>
            </a:p>
            <a:p>
              <a:pPr defTabSz="821531">
                <a:defRPr sz="44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equivalent</a:t>
              </a:r>
            </a:p>
          </p:txBody>
        </p:sp>
        <p:sp>
          <p:nvSpPr>
            <p:cNvPr id="494" name="n-3/2 &lt; Λ(T)"/>
            <p:cNvSpPr txBox="1"/>
            <p:nvPr/>
          </p:nvSpPr>
          <p:spPr>
            <a:xfrm>
              <a:off x="0" y="1615356"/>
              <a:ext cx="14823282" cy="785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 defTabSz="821531">
                <a:defRPr sz="3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n</a:t>
              </a:r>
              <a:r>
                <a:rPr baseline="31999"/>
                <a:t>-3/2 </a:t>
              </a:r>
              <a:r>
                <a:t>&lt; Λ(T)</a:t>
              </a:r>
            </a:p>
          </p:txBody>
        </p:sp>
        <p:sp>
          <p:nvSpPr>
            <p:cNvPr id="495" name="on this axis"/>
            <p:cNvSpPr txBox="1"/>
            <p:nvPr/>
          </p:nvSpPr>
          <p:spPr>
            <a:xfrm>
              <a:off x="5011831" y="2637309"/>
              <a:ext cx="479962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821531">
                <a:defRPr sz="44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on this axis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rcRect l="53931" t="79962" r="26166" b="12275"/>
          <a:stretch>
            <a:fillRect/>
          </a:stretch>
        </p:blipFill>
        <p:spPr>
          <a:xfrm>
            <a:off x="10111381" y="1794867"/>
            <a:ext cx="4536283" cy="1250157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The cooling rate can be expressed as"/>
          <p:cNvSpPr txBox="1"/>
          <p:nvPr/>
        </p:nvSpPr>
        <p:spPr>
          <a:xfrm>
            <a:off x="4780359" y="1232296"/>
            <a:ext cx="14823282" cy="75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The cooling rate can be expressed as</a:t>
            </a:r>
          </a:p>
        </p:txBody>
      </p:sp>
      <p:sp>
        <p:nvSpPr>
          <p:cNvPr id="500" name="where n is the gas volume density and Λ(T) is the temperature dependent cooling rate."/>
          <p:cNvSpPr txBox="1"/>
          <p:nvPr/>
        </p:nvSpPr>
        <p:spPr>
          <a:xfrm>
            <a:off x="5155406" y="2875359"/>
            <a:ext cx="14823282" cy="125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where n is the gas volume density and Λ(T) is the temperature dependent cooling rate.</a:t>
            </a:r>
          </a:p>
        </p:txBody>
      </p:sp>
      <p:sp>
        <p:nvSpPr>
          <p:cNvPr id="501" name="SECOND STEP:  Gas cooling"/>
          <p:cNvSpPr txBox="1"/>
          <p:nvPr/>
        </p:nvSpPr>
        <p:spPr>
          <a:xfrm>
            <a:off x="7414617" y="320675"/>
            <a:ext cx="93940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SECOND STEP:  Gas cooling</a:t>
            </a:r>
          </a:p>
        </p:txBody>
      </p:sp>
      <p:pic>
        <p:nvPicPr>
          <p:cNvPr id="502" name="Group" descr="Group"/>
          <p:cNvPicPr>
            <a:picLocks noChangeAspect="1"/>
          </p:cNvPicPr>
          <p:nvPr/>
        </p:nvPicPr>
        <p:blipFill>
          <a:blip r:embed="rId3">
            <a:extLst/>
          </a:blip>
          <a:srcRect l="55206" t="28156" r="9188" b="27713"/>
          <a:stretch>
            <a:fillRect/>
          </a:stretch>
        </p:blipFill>
        <p:spPr>
          <a:xfrm>
            <a:off x="4414242" y="4557135"/>
            <a:ext cx="9747051" cy="8536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rcRect l="53931" t="79962" r="26166" b="12275"/>
          <a:stretch>
            <a:fillRect/>
          </a:stretch>
        </p:blipFill>
        <p:spPr>
          <a:xfrm>
            <a:off x="10111381" y="1794867"/>
            <a:ext cx="4536283" cy="1250157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The cooling rate can be expressed as"/>
          <p:cNvSpPr txBox="1"/>
          <p:nvPr/>
        </p:nvSpPr>
        <p:spPr>
          <a:xfrm>
            <a:off x="4780359" y="1232296"/>
            <a:ext cx="14823282" cy="75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The cooling rate can be expressed as</a:t>
            </a:r>
          </a:p>
        </p:txBody>
      </p:sp>
      <p:sp>
        <p:nvSpPr>
          <p:cNvPr id="506" name="where n is the gas volume density and Λ(T) is the temperature dependent cooling rate."/>
          <p:cNvSpPr txBox="1"/>
          <p:nvPr/>
        </p:nvSpPr>
        <p:spPr>
          <a:xfrm>
            <a:off x="5155406" y="2875359"/>
            <a:ext cx="14823282" cy="125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where n is the gas volume density and Λ(T) is the temperature dependent cooling rate.</a:t>
            </a:r>
          </a:p>
        </p:txBody>
      </p:sp>
      <p:sp>
        <p:nvSpPr>
          <p:cNvPr id="507" name="SECOND STEP:  Gas cooling"/>
          <p:cNvSpPr txBox="1"/>
          <p:nvPr/>
        </p:nvSpPr>
        <p:spPr>
          <a:xfrm>
            <a:off x="7414617" y="320675"/>
            <a:ext cx="93940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SECOND STEP:  Gas cooling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3390660" y="-3338747"/>
            <a:ext cx="19521791" cy="17098170"/>
            <a:chOff x="0" y="0"/>
            <a:chExt cx="19521789" cy="17098168"/>
          </a:xfrm>
        </p:grpSpPr>
        <p:pic>
          <p:nvPicPr>
            <p:cNvPr id="508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206" t="28156" r="9188" b="27713"/>
            <a:stretch>
              <a:fillRect/>
            </a:stretch>
          </p:blipFill>
          <p:spPr>
            <a:xfrm>
              <a:off x="0" y="0"/>
              <a:ext cx="19521790" cy="17098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9" name="Shape"/>
            <p:cNvSpPr/>
            <p:nvPr/>
          </p:nvSpPr>
          <p:spPr>
            <a:xfrm>
              <a:off x="6951731" y="2917891"/>
              <a:ext cx="6883527" cy="7520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277"/>
                  </a:moveTo>
                  <a:lnTo>
                    <a:pt x="2367" y="0"/>
                  </a:lnTo>
                  <a:lnTo>
                    <a:pt x="5798" y="83"/>
                  </a:lnTo>
                  <a:lnTo>
                    <a:pt x="9522" y="5288"/>
                  </a:lnTo>
                  <a:lnTo>
                    <a:pt x="12369" y="8798"/>
                  </a:lnTo>
                  <a:lnTo>
                    <a:pt x="15739" y="12322"/>
                  </a:lnTo>
                  <a:lnTo>
                    <a:pt x="19637" y="17285"/>
                  </a:lnTo>
                  <a:lnTo>
                    <a:pt x="21600" y="17827"/>
                  </a:lnTo>
                  <a:lnTo>
                    <a:pt x="18084" y="19835"/>
                  </a:lnTo>
                  <a:lnTo>
                    <a:pt x="11755" y="21600"/>
                  </a:lnTo>
                  <a:lnTo>
                    <a:pt x="2681" y="20816"/>
                  </a:lnTo>
                  <a:lnTo>
                    <a:pt x="196" y="18013"/>
                  </a:lnTo>
                  <a:lnTo>
                    <a:pt x="0" y="17277"/>
                  </a:lnTo>
                  <a:close/>
                </a:path>
              </a:pathLst>
            </a:custGeom>
            <a:solidFill>
              <a:srgbClr val="FF4013">
                <a:alpha val="57000"/>
              </a:srgbClr>
            </a:solidFill>
            <a:ln w="50800" cap="flat">
              <a:solidFill>
                <a:srgbClr val="000000">
                  <a:alpha val="57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Now lets take a small detour to get an overview of the basic picture of galaxy formation"/>
          <p:cNvSpPr txBox="1">
            <a:spLocks noGrp="1"/>
          </p:cNvSpPr>
          <p:nvPr>
            <p:ph type="title"/>
          </p:nvPr>
        </p:nvSpPr>
        <p:spPr>
          <a:xfrm>
            <a:off x="1689100" y="4401343"/>
            <a:ext cx="21005800" cy="4913314"/>
          </a:xfrm>
          <a:prstGeom prst="rect">
            <a:avLst/>
          </a:prstGeom>
        </p:spPr>
        <p:txBody>
          <a:bodyPr/>
          <a:lstStyle>
            <a:lvl1pPr defTabSz="759459">
              <a:defRPr sz="10304"/>
            </a:lvl1pPr>
          </a:lstStyle>
          <a:p>
            <a:r>
              <a:t>Now lets take a small detour to get an overview of the basic picture of galaxy formation 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rcRect l="53931" t="79962" r="26166" b="12275"/>
          <a:stretch>
            <a:fillRect/>
          </a:stretch>
        </p:blipFill>
        <p:spPr>
          <a:xfrm>
            <a:off x="10111381" y="1794867"/>
            <a:ext cx="4536283" cy="1250157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The cooling rate can be expressed as"/>
          <p:cNvSpPr txBox="1"/>
          <p:nvPr/>
        </p:nvSpPr>
        <p:spPr>
          <a:xfrm>
            <a:off x="4780359" y="1232296"/>
            <a:ext cx="14823282" cy="75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The cooling rate can be expressed as</a:t>
            </a:r>
          </a:p>
        </p:txBody>
      </p:sp>
      <p:sp>
        <p:nvSpPr>
          <p:cNvPr id="514" name="where n is the gas volume density and Λ(T) is the temperature dependent cooling rate."/>
          <p:cNvSpPr txBox="1"/>
          <p:nvPr/>
        </p:nvSpPr>
        <p:spPr>
          <a:xfrm>
            <a:off x="5155406" y="2875359"/>
            <a:ext cx="14823282" cy="125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where n is the gas volume density and Λ(T) is the temperature dependent cooling rate.</a:t>
            </a:r>
          </a:p>
        </p:txBody>
      </p:sp>
      <p:sp>
        <p:nvSpPr>
          <p:cNvPr id="515" name="SECOND STEP:  Gas cooling"/>
          <p:cNvSpPr txBox="1"/>
          <p:nvPr/>
        </p:nvSpPr>
        <p:spPr>
          <a:xfrm>
            <a:off x="7414617" y="320675"/>
            <a:ext cx="93940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SECOND STEP:  Gas cooling</a:t>
            </a:r>
          </a:p>
        </p:txBody>
      </p:sp>
      <p:grpSp>
        <p:nvGrpSpPr>
          <p:cNvPr id="525" name="Group"/>
          <p:cNvGrpSpPr/>
          <p:nvPr/>
        </p:nvGrpSpPr>
        <p:grpSpPr>
          <a:xfrm>
            <a:off x="4498616" y="4536042"/>
            <a:ext cx="13972785" cy="8536959"/>
            <a:chOff x="0" y="0"/>
            <a:chExt cx="13972783" cy="8536957"/>
          </a:xfrm>
        </p:grpSpPr>
        <p:pic>
          <p:nvPicPr>
            <p:cNvPr id="516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206" t="28156" r="9188" b="27713"/>
            <a:stretch>
              <a:fillRect/>
            </a:stretch>
          </p:blipFill>
          <p:spPr>
            <a:xfrm>
              <a:off x="0" y="0"/>
              <a:ext cx="9747051" cy="8536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2" name="Group"/>
            <p:cNvGrpSpPr/>
            <p:nvPr/>
          </p:nvGrpSpPr>
          <p:grpSpPr>
            <a:xfrm>
              <a:off x="2518965" y="198918"/>
              <a:ext cx="5024001" cy="5650515"/>
              <a:chOff x="0" y="0"/>
              <a:chExt cx="5024000" cy="5650513"/>
            </a:xfrm>
          </p:grpSpPr>
          <p:sp>
            <p:nvSpPr>
              <p:cNvPr id="517" name="Line"/>
              <p:cNvSpPr/>
              <p:nvPr/>
            </p:nvSpPr>
            <p:spPr>
              <a:xfrm>
                <a:off x="132612" y="82883"/>
                <a:ext cx="4441671" cy="5567631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8" name="Line"/>
              <p:cNvSpPr/>
              <p:nvPr/>
            </p:nvSpPr>
            <p:spPr>
              <a:xfrm>
                <a:off x="0" y="1591355"/>
                <a:ext cx="3355101" cy="4033061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0" y="3232440"/>
                <a:ext cx="1888230" cy="2279519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0" name="Line"/>
              <p:cNvSpPr/>
              <p:nvPr/>
            </p:nvSpPr>
            <p:spPr>
              <a:xfrm>
                <a:off x="1425588" y="82883"/>
                <a:ext cx="3536333" cy="4357038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1" name="Line"/>
              <p:cNvSpPr/>
              <p:nvPr/>
            </p:nvSpPr>
            <p:spPr>
              <a:xfrm>
                <a:off x="2718562" y="0"/>
                <a:ext cx="2305439" cy="2839972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523" name="Line"/>
            <p:cNvSpPr/>
            <p:nvPr/>
          </p:nvSpPr>
          <p:spPr>
            <a:xfrm>
              <a:off x="7757171" y="4608298"/>
              <a:ext cx="1277582" cy="722141"/>
            </a:xfrm>
            <a:prstGeom prst="line">
              <a:avLst/>
            </a:prstGeom>
            <a:noFill/>
            <a:ln w="508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" name="constant mass lines"/>
            <p:cNvSpPr txBox="1"/>
            <p:nvPr/>
          </p:nvSpPr>
          <p:spPr>
            <a:xfrm>
              <a:off x="8118497" y="4952788"/>
              <a:ext cx="5854287" cy="753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600" b="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constant mass lines</a:t>
              </a:r>
            </a:p>
          </p:txBody>
        </p:sp>
      </p:grpSp>
      <p:sp>
        <p:nvSpPr>
          <p:cNvPr id="526" name="Shape"/>
          <p:cNvSpPr/>
          <p:nvPr/>
        </p:nvSpPr>
        <p:spPr>
          <a:xfrm>
            <a:off x="7885178" y="6014011"/>
            <a:ext cx="3436882" cy="3755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277"/>
                </a:moveTo>
                <a:lnTo>
                  <a:pt x="2367" y="0"/>
                </a:lnTo>
                <a:lnTo>
                  <a:pt x="5798" y="83"/>
                </a:lnTo>
                <a:lnTo>
                  <a:pt x="9522" y="5288"/>
                </a:lnTo>
                <a:lnTo>
                  <a:pt x="12369" y="8798"/>
                </a:lnTo>
                <a:lnTo>
                  <a:pt x="15739" y="12322"/>
                </a:lnTo>
                <a:lnTo>
                  <a:pt x="19637" y="17285"/>
                </a:lnTo>
                <a:lnTo>
                  <a:pt x="21600" y="17827"/>
                </a:lnTo>
                <a:lnTo>
                  <a:pt x="18084" y="19835"/>
                </a:lnTo>
                <a:lnTo>
                  <a:pt x="11755" y="21600"/>
                </a:lnTo>
                <a:lnTo>
                  <a:pt x="2681" y="20816"/>
                </a:lnTo>
                <a:lnTo>
                  <a:pt x="196" y="18013"/>
                </a:lnTo>
                <a:lnTo>
                  <a:pt x="0" y="17277"/>
                </a:lnTo>
                <a:close/>
              </a:path>
            </a:pathLst>
          </a:custGeom>
          <a:solidFill>
            <a:srgbClr val="FF4013">
              <a:alpha val="57000"/>
            </a:srgbClr>
          </a:solidFill>
          <a:ln w="50800">
            <a:solidFill>
              <a:srgbClr val="000000">
                <a:alpha val="57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8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7" name="M/R ∝ σ2"/>
          <p:cNvSpPr txBox="1"/>
          <p:nvPr/>
        </p:nvSpPr>
        <p:spPr>
          <a:xfrm>
            <a:off x="15094892" y="5018484"/>
            <a:ext cx="5854287" cy="753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M/R ∝</a:t>
            </a:r>
            <a:r>
              <a:rPr baseline="31999"/>
              <a:t> </a:t>
            </a:r>
            <a:r>
              <a:t>σ</a:t>
            </a:r>
            <a:r>
              <a:rPr baseline="31999"/>
              <a:t>2</a:t>
            </a:r>
          </a:p>
        </p:txBody>
      </p:sp>
      <p:sp>
        <p:nvSpPr>
          <p:cNvPr id="528" name="M ∝T3/2 / n1/2"/>
          <p:cNvSpPr txBox="1"/>
          <p:nvPr/>
        </p:nvSpPr>
        <p:spPr>
          <a:xfrm>
            <a:off x="13323044" y="4384988"/>
            <a:ext cx="5854287" cy="753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 ∝T</a:t>
            </a:r>
            <a:r>
              <a:rPr baseline="31999"/>
              <a:t>3/2</a:t>
            </a:r>
            <a:r>
              <a:t> / n</a:t>
            </a:r>
            <a:r>
              <a:rPr baseline="31999"/>
              <a:t>1/2</a:t>
            </a:r>
          </a:p>
        </p:txBody>
      </p:sp>
      <p:sp>
        <p:nvSpPr>
          <p:cNvPr id="529" name="M/R ∝ T"/>
          <p:cNvSpPr txBox="1"/>
          <p:nvPr/>
        </p:nvSpPr>
        <p:spPr>
          <a:xfrm>
            <a:off x="15094892" y="5600713"/>
            <a:ext cx="5854287" cy="753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M/R ∝</a:t>
            </a:r>
            <a:r>
              <a:rPr baseline="31999"/>
              <a:t> </a:t>
            </a:r>
            <a:r>
              <a:t>T</a:t>
            </a:r>
          </a:p>
        </p:txBody>
      </p:sp>
      <p:sp>
        <p:nvSpPr>
          <p:cNvPr id="530" name="(M/R)3/2 ∝ T3/2"/>
          <p:cNvSpPr txBox="1"/>
          <p:nvPr/>
        </p:nvSpPr>
        <p:spPr>
          <a:xfrm>
            <a:off x="15094892" y="6315211"/>
            <a:ext cx="5854287" cy="753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(M/R)</a:t>
            </a:r>
            <a:r>
              <a:rPr baseline="31999"/>
              <a:t>3/2</a:t>
            </a:r>
            <a:r>
              <a:t> ∝</a:t>
            </a:r>
            <a:r>
              <a:rPr baseline="31999"/>
              <a:t> </a:t>
            </a:r>
            <a:r>
              <a:t>T</a:t>
            </a:r>
            <a:r>
              <a:rPr baseline="31999"/>
              <a:t>3/2</a:t>
            </a:r>
          </a:p>
        </p:txBody>
      </p:sp>
      <p:sp>
        <p:nvSpPr>
          <p:cNvPr id="531" name="M M1/2R3/2 ∝ T3/2"/>
          <p:cNvSpPr txBox="1"/>
          <p:nvPr/>
        </p:nvSpPr>
        <p:spPr>
          <a:xfrm>
            <a:off x="15094892" y="7063249"/>
            <a:ext cx="5854287" cy="753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 M</a:t>
            </a:r>
            <a:r>
              <a:rPr baseline="31999"/>
              <a:t>1/2</a:t>
            </a:r>
            <a:r>
              <a:t>R</a:t>
            </a:r>
            <a:r>
              <a:rPr baseline="31999"/>
              <a:t>3/2</a:t>
            </a:r>
            <a:r>
              <a:t> ∝</a:t>
            </a:r>
            <a:r>
              <a:rPr baseline="31999"/>
              <a:t> </a:t>
            </a:r>
            <a:r>
              <a:t>T</a:t>
            </a:r>
            <a:r>
              <a:rPr baseline="31999"/>
              <a:t>3/2</a:t>
            </a:r>
          </a:p>
        </p:txBody>
      </p:sp>
      <p:sp>
        <p:nvSpPr>
          <p:cNvPr id="532" name="M (M/R3)1/2 ∝ T3/2"/>
          <p:cNvSpPr txBox="1"/>
          <p:nvPr/>
        </p:nvSpPr>
        <p:spPr>
          <a:xfrm>
            <a:off x="15094892" y="7708315"/>
            <a:ext cx="5854287" cy="753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 (M/R</a:t>
            </a:r>
            <a:r>
              <a:rPr baseline="31999"/>
              <a:t>3</a:t>
            </a:r>
            <a:r>
              <a:t>)</a:t>
            </a:r>
            <a:r>
              <a:rPr baseline="31999"/>
              <a:t>1/2</a:t>
            </a:r>
            <a:r>
              <a:t> ∝</a:t>
            </a:r>
            <a:r>
              <a:rPr baseline="31999"/>
              <a:t> </a:t>
            </a:r>
            <a:r>
              <a:t>T</a:t>
            </a:r>
            <a:r>
              <a:rPr baseline="31999"/>
              <a:t>3/2</a:t>
            </a:r>
          </a:p>
        </p:txBody>
      </p:sp>
      <p:sp>
        <p:nvSpPr>
          <p:cNvPr id="533" name="M n1/2 ∝ T3/2"/>
          <p:cNvSpPr txBox="1"/>
          <p:nvPr/>
        </p:nvSpPr>
        <p:spPr>
          <a:xfrm>
            <a:off x="15094892" y="8229970"/>
            <a:ext cx="5854287" cy="753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 n</a:t>
            </a:r>
            <a:r>
              <a:rPr baseline="31999"/>
              <a:t>1/2</a:t>
            </a:r>
            <a:r>
              <a:t> ∝</a:t>
            </a:r>
            <a:r>
              <a:rPr baseline="31999"/>
              <a:t> </a:t>
            </a:r>
            <a:r>
              <a:t>T</a:t>
            </a:r>
            <a:r>
              <a:rPr baseline="31999"/>
              <a:t>3/2</a:t>
            </a:r>
          </a:p>
        </p:txBody>
      </p:sp>
      <p:sp>
        <p:nvSpPr>
          <p:cNvPr id="534" name="M ∝ T3/2 / n1/2"/>
          <p:cNvSpPr txBox="1"/>
          <p:nvPr/>
        </p:nvSpPr>
        <p:spPr>
          <a:xfrm>
            <a:off x="15094892" y="8809339"/>
            <a:ext cx="5854287" cy="753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 ∝</a:t>
            </a:r>
            <a:r>
              <a:rPr baseline="31999"/>
              <a:t> </a:t>
            </a:r>
            <a:r>
              <a:t>T</a:t>
            </a:r>
            <a:r>
              <a:rPr baseline="31999"/>
              <a:t>3/2 </a:t>
            </a:r>
            <a:r>
              <a:t>/</a:t>
            </a:r>
            <a:r>
              <a:rPr baseline="31999"/>
              <a:t> </a:t>
            </a:r>
            <a:r>
              <a:t>n</a:t>
            </a:r>
            <a:r>
              <a:rPr baseline="31999"/>
              <a:t>1/2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2" animBg="1" advAuto="0"/>
      <p:bldP spid="528" grpId="1" animBg="1" advAuto="0"/>
      <p:bldP spid="529" grpId="3" animBg="1" advAuto="0"/>
      <p:bldP spid="530" grpId="4" animBg="1" advAuto="0"/>
      <p:bldP spid="531" grpId="5" animBg="1" advAuto="0"/>
      <p:bldP spid="532" grpId="6" animBg="1" advAuto="0"/>
      <p:bldP spid="533" grpId="7" animBg="1" advAuto="0"/>
      <p:bldP spid="534" grpId="8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rcRect l="53931" t="79962" r="26166" b="12275"/>
          <a:stretch>
            <a:fillRect/>
          </a:stretch>
        </p:blipFill>
        <p:spPr>
          <a:xfrm>
            <a:off x="10111381" y="1794867"/>
            <a:ext cx="4536283" cy="1250157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The cooling rate can be expressed as"/>
          <p:cNvSpPr txBox="1"/>
          <p:nvPr/>
        </p:nvSpPr>
        <p:spPr>
          <a:xfrm>
            <a:off x="4780359" y="1232296"/>
            <a:ext cx="14823282" cy="75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The cooling rate can be expressed as</a:t>
            </a:r>
          </a:p>
        </p:txBody>
      </p:sp>
      <p:sp>
        <p:nvSpPr>
          <p:cNvPr id="538" name="where n is the gas volume density and Λ(T) is the temperature dependent cooling rate."/>
          <p:cNvSpPr txBox="1"/>
          <p:nvPr/>
        </p:nvSpPr>
        <p:spPr>
          <a:xfrm>
            <a:off x="5155406" y="2875359"/>
            <a:ext cx="14823282" cy="125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where n is the gas volume density and Λ(T) is the temperature dependent cooling rate.</a:t>
            </a:r>
          </a:p>
        </p:txBody>
      </p:sp>
      <p:sp>
        <p:nvSpPr>
          <p:cNvPr id="539" name="SECOND STEP:  Gas cooling"/>
          <p:cNvSpPr txBox="1"/>
          <p:nvPr/>
        </p:nvSpPr>
        <p:spPr>
          <a:xfrm>
            <a:off x="7414617" y="320675"/>
            <a:ext cx="93940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SECOND STEP:  Gas cooling</a:t>
            </a:r>
          </a:p>
        </p:txBody>
      </p:sp>
      <p:grpSp>
        <p:nvGrpSpPr>
          <p:cNvPr id="551" name="Group"/>
          <p:cNvGrpSpPr/>
          <p:nvPr/>
        </p:nvGrpSpPr>
        <p:grpSpPr>
          <a:xfrm>
            <a:off x="4414242" y="4557135"/>
            <a:ext cx="16305609" cy="8536959"/>
            <a:chOff x="0" y="0"/>
            <a:chExt cx="16305607" cy="8536957"/>
          </a:xfrm>
        </p:grpSpPr>
        <p:pic>
          <p:nvPicPr>
            <p:cNvPr id="540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206" t="28156" r="9188" b="27713"/>
            <a:stretch>
              <a:fillRect/>
            </a:stretch>
          </p:blipFill>
          <p:spPr>
            <a:xfrm>
              <a:off x="0" y="0"/>
              <a:ext cx="9747051" cy="8536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6" name="Group"/>
            <p:cNvGrpSpPr/>
            <p:nvPr/>
          </p:nvGrpSpPr>
          <p:grpSpPr>
            <a:xfrm>
              <a:off x="2518965" y="198918"/>
              <a:ext cx="5024001" cy="5650515"/>
              <a:chOff x="0" y="0"/>
              <a:chExt cx="5024000" cy="5650513"/>
            </a:xfrm>
          </p:grpSpPr>
          <p:sp>
            <p:nvSpPr>
              <p:cNvPr id="541" name="Line"/>
              <p:cNvSpPr/>
              <p:nvPr/>
            </p:nvSpPr>
            <p:spPr>
              <a:xfrm>
                <a:off x="132612" y="82883"/>
                <a:ext cx="4441671" cy="5567631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42" name="Line"/>
              <p:cNvSpPr/>
              <p:nvPr/>
            </p:nvSpPr>
            <p:spPr>
              <a:xfrm>
                <a:off x="0" y="1591355"/>
                <a:ext cx="3355101" cy="4033061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43" name="Line"/>
              <p:cNvSpPr/>
              <p:nvPr/>
            </p:nvSpPr>
            <p:spPr>
              <a:xfrm>
                <a:off x="0" y="3232440"/>
                <a:ext cx="1888230" cy="2279519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44" name="Line"/>
              <p:cNvSpPr/>
              <p:nvPr/>
            </p:nvSpPr>
            <p:spPr>
              <a:xfrm>
                <a:off x="1425588" y="82883"/>
                <a:ext cx="3536333" cy="4357038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45" name="Line"/>
              <p:cNvSpPr/>
              <p:nvPr/>
            </p:nvSpPr>
            <p:spPr>
              <a:xfrm>
                <a:off x="2718562" y="0"/>
                <a:ext cx="2305439" cy="2839972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547" name="Line"/>
            <p:cNvSpPr/>
            <p:nvPr/>
          </p:nvSpPr>
          <p:spPr>
            <a:xfrm>
              <a:off x="7757171" y="4608298"/>
              <a:ext cx="1277582" cy="722141"/>
            </a:xfrm>
            <a:prstGeom prst="line">
              <a:avLst/>
            </a:prstGeom>
            <a:noFill/>
            <a:ln w="508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constant mass lines"/>
            <p:cNvSpPr txBox="1"/>
            <p:nvPr/>
          </p:nvSpPr>
          <p:spPr>
            <a:xfrm>
              <a:off x="8118497" y="4952788"/>
              <a:ext cx="5854287" cy="753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600" b="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constant mass lines</a:t>
              </a:r>
            </a:p>
          </p:txBody>
        </p:sp>
        <p:sp>
          <p:nvSpPr>
            <p:cNvPr id="549" name="Shape"/>
            <p:cNvSpPr/>
            <p:nvPr/>
          </p:nvSpPr>
          <p:spPr>
            <a:xfrm>
              <a:off x="3470935" y="1456876"/>
              <a:ext cx="3436882" cy="3755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277"/>
                  </a:moveTo>
                  <a:lnTo>
                    <a:pt x="2367" y="0"/>
                  </a:lnTo>
                  <a:lnTo>
                    <a:pt x="5798" y="83"/>
                  </a:lnTo>
                  <a:lnTo>
                    <a:pt x="9522" y="5288"/>
                  </a:lnTo>
                  <a:lnTo>
                    <a:pt x="12369" y="8798"/>
                  </a:lnTo>
                  <a:lnTo>
                    <a:pt x="15739" y="12322"/>
                  </a:lnTo>
                  <a:lnTo>
                    <a:pt x="19637" y="17285"/>
                  </a:lnTo>
                  <a:lnTo>
                    <a:pt x="21600" y="17827"/>
                  </a:lnTo>
                  <a:lnTo>
                    <a:pt x="18084" y="19835"/>
                  </a:lnTo>
                  <a:lnTo>
                    <a:pt x="11755" y="21600"/>
                  </a:lnTo>
                  <a:lnTo>
                    <a:pt x="2681" y="20816"/>
                  </a:lnTo>
                  <a:lnTo>
                    <a:pt x="196" y="18013"/>
                  </a:lnTo>
                  <a:lnTo>
                    <a:pt x="0" y="17277"/>
                  </a:lnTo>
                  <a:close/>
                </a:path>
              </a:pathLst>
            </a:custGeom>
            <a:solidFill>
              <a:srgbClr val="FF4013">
                <a:alpha val="57000"/>
              </a:srgbClr>
            </a:solidFill>
            <a:ln w="50800" cap="flat">
              <a:solidFill>
                <a:srgbClr val="000000">
                  <a:alpha val="57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550" name="For sources with galaxy-sized masses (1010 Msol), cooling is efficient...…"/>
            <p:cNvSpPr txBox="1"/>
            <p:nvPr/>
          </p:nvSpPr>
          <p:spPr>
            <a:xfrm>
              <a:off x="8234605" y="324112"/>
              <a:ext cx="8071003" cy="40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For sources with galaxy-sized masses (10</a:t>
              </a:r>
              <a:r>
                <a:rPr baseline="31999"/>
                <a:t>10 </a:t>
              </a:r>
              <a:r>
                <a:t>M</a:t>
              </a:r>
              <a:r>
                <a:rPr baseline="-5999"/>
                <a:t>sol</a:t>
              </a:r>
              <a:r>
                <a:t>), cooling is efficient...</a:t>
              </a:r>
            </a:p>
            <a:p>
              <a: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</a:t>
              </a:r>
            </a:p>
            <a:p>
              <a: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However for cluster-scale masses (10</a:t>
              </a:r>
              <a:r>
                <a:rPr baseline="31999"/>
                <a:t>14 </a:t>
              </a:r>
              <a:r>
                <a:t>M</a:t>
              </a:r>
              <a:r>
                <a:rPr baseline="-5999"/>
                <a:t>sol</a:t>
              </a:r>
              <a:r>
                <a:t>), cooling is not efficient... and have lots of hot gas.</a:t>
              </a:r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here are two time scales of interest in thinking about galaxy formation:"/>
          <p:cNvSpPr txBox="1"/>
          <p:nvPr/>
        </p:nvSpPr>
        <p:spPr>
          <a:xfrm>
            <a:off x="5048250" y="982265"/>
            <a:ext cx="14823282" cy="75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There are two time scales of interest in thinking about galaxy formation:</a:t>
            </a:r>
          </a:p>
        </p:txBody>
      </p:sp>
      <p:sp>
        <p:nvSpPr>
          <p:cNvPr id="554" name="(1) dynamical time scale  tdyn"/>
          <p:cNvSpPr txBox="1"/>
          <p:nvPr/>
        </p:nvSpPr>
        <p:spPr>
          <a:xfrm>
            <a:off x="8495109" y="1571625"/>
            <a:ext cx="5822157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(1) dynamical time scale  t</a:t>
            </a:r>
            <a:r>
              <a:rPr baseline="-5999"/>
              <a:t>dyn</a:t>
            </a:r>
          </a:p>
        </p:txBody>
      </p:sp>
      <p:sp>
        <p:nvSpPr>
          <p:cNvPr id="555" name="(2) cooling time scale  tcool    (∝ n-2 Λ-1(T))"/>
          <p:cNvSpPr txBox="1"/>
          <p:nvPr/>
        </p:nvSpPr>
        <p:spPr>
          <a:xfrm>
            <a:off x="8316515" y="2250281"/>
            <a:ext cx="8661798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(2) cooling time scale  t</a:t>
            </a:r>
            <a:r>
              <a:rPr baseline="-5999"/>
              <a:t>cool    </a:t>
            </a:r>
            <a:r>
              <a:t>(∝ n</a:t>
            </a:r>
            <a:r>
              <a:rPr baseline="31999"/>
              <a:t>-2 </a:t>
            </a:r>
            <a:r>
              <a:t>Λ</a:t>
            </a:r>
            <a:r>
              <a:rPr baseline="31999"/>
              <a:t>-1</a:t>
            </a:r>
            <a:r>
              <a:t>(T))</a:t>
            </a:r>
          </a:p>
        </p:txBody>
      </p:sp>
      <p:sp>
        <p:nvSpPr>
          <p:cNvPr id="556" name="(∝ n-1/2)"/>
          <p:cNvSpPr txBox="1"/>
          <p:nvPr/>
        </p:nvSpPr>
        <p:spPr>
          <a:xfrm>
            <a:off x="14120812" y="1785937"/>
            <a:ext cx="1821657" cy="678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(∝ n</a:t>
            </a:r>
            <a:r>
              <a:rPr sz="3800" baseline="31999"/>
              <a:t>-</a:t>
            </a:r>
            <a:r>
              <a:rPr baseline="31999"/>
              <a:t>1/2</a:t>
            </a:r>
            <a:r>
              <a:t>)</a:t>
            </a:r>
          </a:p>
        </p:txBody>
      </p:sp>
      <p:sp>
        <p:nvSpPr>
          <p:cNvPr id="557" name="It is likely a function of the mass of gas that cools inside the collapsed halo."/>
          <p:cNvSpPr txBox="1"/>
          <p:nvPr/>
        </p:nvSpPr>
        <p:spPr>
          <a:xfrm>
            <a:off x="5387578" y="3125390"/>
            <a:ext cx="14519672" cy="1893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50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It is likely a function of the mass of gas that cools inside the collapsed halo.</a:t>
            </a:r>
          </a:p>
        </p:txBody>
      </p:sp>
      <p:grpSp>
        <p:nvGrpSpPr>
          <p:cNvPr id="569" name="Group"/>
          <p:cNvGrpSpPr/>
          <p:nvPr/>
        </p:nvGrpSpPr>
        <p:grpSpPr>
          <a:xfrm>
            <a:off x="4030265" y="5063378"/>
            <a:ext cx="16305609" cy="8536959"/>
            <a:chOff x="0" y="0"/>
            <a:chExt cx="16305607" cy="8536957"/>
          </a:xfrm>
        </p:grpSpPr>
        <p:pic>
          <p:nvPicPr>
            <p:cNvPr id="558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5206" t="28156" r="9188" b="27713"/>
            <a:stretch>
              <a:fillRect/>
            </a:stretch>
          </p:blipFill>
          <p:spPr>
            <a:xfrm>
              <a:off x="0" y="0"/>
              <a:ext cx="9747051" cy="8536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64" name="Group"/>
            <p:cNvGrpSpPr/>
            <p:nvPr/>
          </p:nvGrpSpPr>
          <p:grpSpPr>
            <a:xfrm>
              <a:off x="2518965" y="198918"/>
              <a:ext cx="5024001" cy="5650515"/>
              <a:chOff x="0" y="0"/>
              <a:chExt cx="5024000" cy="5650513"/>
            </a:xfrm>
          </p:grpSpPr>
          <p:sp>
            <p:nvSpPr>
              <p:cNvPr id="559" name="Line"/>
              <p:cNvSpPr/>
              <p:nvPr/>
            </p:nvSpPr>
            <p:spPr>
              <a:xfrm>
                <a:off x="132612" y="82883"/>
                <a:ext cx="4441671" cy="5567631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60" name="Line"/>
              <p:cNvSpPr/>
              <p:nvPr/>
            </p:nvSpPr>
            <p:spPr>
              <a:xfrm>
                <a:off x="0" y="1591355"/>
                <a:ext cx="3355101" cy="4033061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61" name="Line"/>
              <p:cNvSpPr/>
              <p:nvPr/>
            </p:nvSpPr>
            <p:spPr>
              <a:xfrm>
                <a:off x="0" y="3232440"/>
                <a:ext cx="1888230" cy="2279519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62" name="Line"/>
              <p:cNvSpPr/>
              <p:nvPr/>
            </p:nvSpPr>
            <p:spPr>
              <a:xfrm>
                <a:off x="1425588" y="82883"/>
                <a:ext cx="3536333" cy="4357038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63" name="Line"/>
              <p:cNvSpPr/>
              <p:nvPr/>
            </p:nvSpPr>
            <p:spPr>
              <a:xfrm>
                <a:off x="2718562" y="0"/>
                <a:ext cx="2305439" cy="2839972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565" name="Line"/>
            <p:cNvSpPr/>
            <p:nvPr/>
          </p:nvSpPr>
          <p:spPr>
            <a:xfrm>
              <a:off x="7757171" y="4608298"/>
              <a:ext cx="1277582" cy="722141"/>
            </a:xfrm>
            <a:prstGeom prst="line">
              <a:avLst/>
            </a:prstGeom>
            <a:noFill/>
            <a:ln w="508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constant mass lines"/>
            <p:cNvSpPr txBox="1"/>
            <p:nvPr/>
          </p:nvSpPr>
          <p:spPr>
            <a:xfrm>
              <a:off x="8118497" y="4952788"/>
              <a:ext cx="5854287" cy="753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600" b="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constant mass lines</a:t>
              </a:r>
            </a:p>
          </p:txBody>
        </p:sp>
        <p:sp>
          <p:nvSpPr>
            <p:cNvPr id="567" name="Shape"/>
            <p:cNvSpPr/>
            <p:nvPr/>
          </p:nvSpPr>
          <p:spPr>
            <a:xfrm>
              <a:off x="3470935" y="1456876"/>
              <a:ext cx="3436882" cy="3755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277"/>
                  </a:moveTo>
                  <a:lnTo>
                    <a:pt x="2367" y="0"/>
                  </a:lnTo>
                  <a:lnTo>
                    <a:pt x="5798" y="83"/>
                  </a:lnTo>
                  <a:lnTo>
                    <a:pt x="9522" y="5288"/>
                  </a:lnTo>
                  <a:lnTo>
                    <a:pt x="12369" y="8798"/>
                  </a:lnTo>
                  <a:lnTo>
                    <a:pt x="15739" y="12322"/>
                  </a:lnTo>
                  <a:lnTo>
                    <a:pt x="19637" y="17285"/>
                  </a:lnTo>
                  <a:lnTo>
                    <a:pt x="21600" y="17827"/>
                  </a:lnTo>
                  <a:lnTo>
                    <a:pt x="18084" y="19835"/>
                  </a:lnTo>
                  <a:lnTo>
                    <a:pt x="11755" y="21600"/>
                  </a:lnTo>
                  <a:lnTo>
                    <a:pt x="2681" y="20816"/>
                  </a:lnTo>
                  <a:lnTo>
                    <a:pt x="196" y="18013"/>
                  </a:lnTo>
                  <a:lnTo>
                    <a:pt x="0" y="17277"/>
                  </a:lnTo>
                  <a:close/>
                </a:path>
              </a:pathLst>
            </a:custGeom>
            <a:solidFill>
              <a:srgbClr val="FF4013">
                <a:alpha val="57000"/>
              </a:srgbClr>
            </a:solidFill>
            <a:ln w="50800" cap="flat">
              <a:solidFill>
                <a:srgbClr val="000000">
                  <a:alpha val="57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568" name="For sources with galaxy-sized masses (1010 Msol), cooling is efficient...…"/>
            <p:cNvSpPr txBox="1"/>
            <p:nvPr/>
          </p:nvSpPr>
          <p:spPr>
            <a:xfrm>
              <a:off x="8234605" y="324112"/>
              <a:ext cx="8071003" cy="40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For sources with galaxy-sized masses (10</a:t>
              </a:r>
              <a:r>
                <a:rPr baseline="31999"/>
                <a:t>10 </a:t>
              </a:r>
              <a:r>
                <a:t>M</a:t>
              </a:r>
              <a:r>
                <a:rPr baseline="-5999"/>
                <a:t>sol</a:t>
              </a:r>
              <a:r>
                <a:t>), cooling is efficient...</a:t>
              </a:r>
            </a:p>
            <a:p>
              <a: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</a:t>
              </a:r>
            </a:p>
            <a:p>
              <a: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However for cluster-scale masses (10</a:t>
              </a:r>
              <a:r>
                <a:rPr baseline="31999"/>
                <a:t>14 </a:t>
              </a:r>
              <a:r>
                <a:t>M</a:t>
              </a:r>
              <a:r>
                <a:rPr baseline="-5999"/>
                <a:t>sol</a:t>
              </a:r>
              <a:r>
                <a:t>), cooling is not efficient... and have lots of hot gas.</a:t>
              </a:r>
            </a:p>
          </p:txBody>
        </p:sp>
      </p:grpSp>
      <p:sp>
        <p:nvSpPr>
          <p:cNvPr id="570" name="SECOND STEP:  Gas cooling"/>
          <p:cNvSpPr txBox="1"/>
          <p:nvPr/>
        </p:nvSpPr>
        <p:spPr>
          <a:xfrm>
            <a:off x="7414617" y="320675"/>
            <a:ext cx="93940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SECOND STEP:  Gas cooling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(2) cooling time scale  tcool    (∝ n-2 Λ-1(T))"/>
          <p:cNvSpPr txBox="1"/>
          <p:nvPr/>
        </p:nvSpPr>
        <p:spPr>
          <a:xfrm>
            <a:off x="8316515" y="2250281"/>
            <a:ext cx="8661798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(2) cooling time scale  t</a:t>
            </a:r>
            <a:r>
              <a:rPr baseline="-5999"/>
              <a:t>cool    </a:t>
            </a:r>
            <a:r>
              <a:t>(∝ n</a:t>
            </a:r>
            <a:r>
              <a:rPr baseline="31999"/>
              <a:t>-2 </a:t>
            </a:r>
            <a:r>
              <a:t>Λ</a:t>
            </a:r>
            <a:r>
              <a:rPr baseline="31999"/>
              <a:t>-1</a:t>
            </a:r>
            <a:r>
              <a:t>(T))</a:t>
            </a:r>
          </a:p>
        </p:txBody>
      </p:sp>
      <p:sp>
        <p:nvSpPr>
          <p:cNvPr id="573" name="There are two time scales of interest in thinking about galaxy formation:"/>
          <p:cNvSpPr txBox="1"/>
          <p:nvPr/>
        </p:nvSpPr>
        <p:spPr>
          <a:xfrm>
            <a:off x="5048250" y="1017984"/>
            <a:ext cx="14823282" cy="75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There are two time scales of interest in thinking about galaxy formation:</a:t>
            </a:r>
          </a:p>
        </p:txBody>
      </p:sp>
      <p:sp>
        <p:nvSpPr>
          <p:cNvPr id="574" name="(1) dynamical time scale  tdyn"/>
          <p:cNvSpPr txBox="1"/>
          <p:nvPr/>
        </p:nvSpPr>
        <p:spPr>
          <a:xfrm>
            <a:off x="8495109" y="1571625"/>
            <a:ext cx="5822157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(1) dynamical time scale  t</a:t>
            </a:r>
            <a:r>
              <a:rPr baseline="-5999"/>
              <a:t>dyn</a:t>
            </a:r>
          </a:p>
        </p:txBody>
      </p:sp>
      <p:sp>
        <p:nvSpPr>
          <p:cNvPr id="575" name="(∝ n-1/2)"/>
          <p:cNvSpPr txBox="1"/>
          <p:nvPr/>
        </p:nvSpPr>
        <p:spPr>
          <a:xfrm>
            <a:off x="14120812" y="1785937"/>
            <a:ext cx="1821657" cy="678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(∝ n</a:t>
            </a:r>
            <a:r>
              <a:rPr sz="3800" baseline="31999"/>
              <a:t>-</a:t>
            </a:r>
            <a:r>
              <a:rPr baseline="31999"/>
              <a:t>1/2</a:t>
            </a:r>
            <a:r>
              <a:t>)</a:t>
            </a:r>
          </a:p>
        </p:txBody>
      </p:sp>
      <p:sp>
        <p:nvSpPr>
          <p:cNvPr id="576" name="It is likely a function of the mass of gas that cools inside the collapsed halo."/>
          <p:cNvSpPr txBox="1"/>
          <p:nvPr/>
        </p:nvSpPr>
        <p:spPr>
          <a:xfrm>
            <a:off x="5387578" y="3125390"/>
            <a:ext cx="14519672" cy="1893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50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It is likely a function of the mass of gas that cools inside the collapsed halo.</a:t>
            </a:r>
          </a:p>
        </p:txBody>
      </p:sp>
      <p:grpSp>
        <p:nvGrpSpPr>
          <p:cNvPr id="587" name="Group"/>
          <p:cNvGrpSpPr/>
          <p:nvPr/>
        </p:nvGrpSpPr>
        <p:grpSpPr>
          <a:xfrm>
            <a:off x="4030265" y="5063378"/>
            <a:ext cx="13972785" cy="8536959"/>
            <a:chOff x="0" y="0"/>
            <a:chExt cx="13972783" cy="8536957"/>
          </a:xfrm>
        </p:grpSpPr>
        <p:pic>
          <p:nvPicPr>
            <p:cNvPr id="577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5206" t="28156" r="9188" b="27713"/>
            <a:stretch>
              <a:fillRect/>
            </a:stretch>
          </p:blipFill>
          <p:spPr>
            <a:xfrm>
              <a:off x="0" y="0"/>
              <a:ext cx="9747051" cy="8536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83" name="Group"/>
            <p:cNvGrpSpPr/>
            <p:nvPr/>
          </p:nvGrpSpPr>
          <p:grpSpPr>
            <a:xfrm>
              <a:off x="2518965" y="198918"/>
              <a:ext cx="5024001" cy="5650515"/>
              <a:chOff x="0" y="0"/>
              <a:chExt cx="5024000" cy="5650513"/>
            </a:xfrm>
          </p:grpSpPr>
          <p:sp>
            <p:nvSpPr>
              <p:cNvPr id="578" name="Line"/>
              <p:cNvSpPr/>
              <p:nvPr/>
            </p:nvSpPr>
            <p:spPr>
              <a:xfrm>
                <a:off x="132612" y="82883"/>
                <a:ext cx="4441671" cy="5567631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79" name="Line"/>
              <p:cNvSpPr/>
              <p:nvPr/>
            </p:nvSpPr>
            <p:spPr>
              <a:xfrm>
                <a:off x="0" y="1591355"/>
                <a:ext cx="3355101" cy="4033061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0" name="Line"/>
              <p:cNvSpPr/>
              <p:nvPr/>
            </p:nvSpPr>
            <p:spPr>
              <a:xfrm>
                <a:off x="0" y="3232440"/>
                <a:ext cx="1888230" cy="2279519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1" name="Line"/>
              <p:cNvSpPr/>
              <p:nvPr/>
            </p:nvSpPr>
            <p:spPr>
              <a:xfrm>
                <a:off x="1425588" y="82883"/>
                <a:ext cx="3536333" cy="4357038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2" name="Line"/>
              <p:cNvSpPr/>
              <p:nvPr/>
            </p:nvSpPr>
            <p:spPr>
              <a:xfrm>
                <a:off x="2718562" y="0"/>
                <a:ext cx="2305439" cy="2839972"/>
              </a:xfrm>
              <a:prstGeom prst="line">
                <a:avLst/>
              </a:prstGeom>
              <a:noFill/>
              <a:ln w="508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584" name="Line"/>
            <p:cNvSpPr/>
            <p:nvPr/>
          </p:nvSpPr>
          <p:spPr>
            <a:xfrm>
              <a:off x="7757171" y="4608298"/>
              <a:ext cx="1277582" cy="722141"/>
            </a:xfrm>
            <a:prstGeom prst="line">
              <a:avLst/>
            </a:prstGeom>
            <a:noFill/>
            <a:ln w="508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constant mass lines"/>
            <p:cNvSpPr txBox="1"/>
            <p:nvPr/>
          </p:nvSpPr>
          <p:spPr>
            <a:xfrm>
              <a:off x="8118497" y="4952788"/>
              <a:ext cx="5854287" cy="753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600" b="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constant mass lines</a:t>
              </a:r>
            </a:p>
          </p:txBody>
        </p:sp>
        <p:sp>
          <p:nvSpPr>
            <p:cNvPr id="586" name="Shape"/>
            <p:cNvSpPr/>
            <p:nvPr/>
          </p:nvSpPr>
          <p:spPr>
            <a:xfrm>
              <a:off x="3470935" y="1456876"/>
              <a:ext cx="3436882" cy="3755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277"/>
                  </a:moveTo>
                  <a:lnTo>
                    <a:pt x="2367" y="0"/>
                  </a:lnTo>
                  <a:lnTo>
                    <a:pt x="5798" y="83"/>
                  </a:lnTo>
                  <a:lnTo>
                    <a:pt x="9522" y="5288"/>
                  </a:lnTo>
                  <a:lnTo>
                    <a:pt x="12369" y="8798"/>
                  </a:lnTo>
                  <a:lnTo>
                    <a:pt x="15739" y="12322"/>
                  </a:lnTo>
                  <a:lnTo>
                    <a:pt x="19637" y="17285"/>
                  </a:lnTo>
                  <a:lnTo>
                    <a:pt x="21600" y="17827"/>
                  </a:lnTo>
                  <a:lnTo>
                    <a:pt x="18084" y="19835"/>
                  </a:lnTo>
                  <a:lnTo>
                    <a:pt x="11755" y="21600"/>
                  </a:lnTo>
                  <a:lnTo>
                    <a:pt x="2681" y="20816"/>
                  </a:lnTo>
                  <a:lnTo>
                    <a:pt x="196" y="18013"/>
                  </a:lnTo>
                  <a:lnTo>
                    <a:pt x="0" y="17277"/>
                  </a:lnTo>
                  <a:close/>
                </a:path>
              </a:pathLst>
            </a:custGeom>
            <a:solidFill>
              <a:srgbClr val="FF4013">
                <a:alpha val="57000"/>
              </a:srgbClr>
            </a:solidFill>
            <a:ln w="50800" cap="flat">
              <a:solidFill>
                <a:srgbClr val="000000">
                  <a:alpha val="57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8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588" name="Relevant collapsed halos ~ 108 to 1012.5 solar masses"/>
          <p:cNvSpPr txBox="1"/>
          <p:nvPr/>
        </p:nvSpPr>
        <p:spPr>
          <a:xfrm>
            <a:off x="12565205" y="5536406"/>
            <a:ext cx="7340205" cy="125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Relevant collapsed halos ~ 10</a:t>
            </a:r>
            <a:r>
              <a:rPr baseline="31999"/>
              <a:t>8</a:t>
            </a:r>
            <a:r>
              <a:t> to 10</a:t>
            </a:r>
            <a:r>
              <a:rPr baseline="31999"/>
              <a:t>12.5 </a:t>
            </a:r>
            <a:r>
              <a:t>solar masses</a:t>
            </a:r>
          </a:p>
        </p:txBody>
      </p:sp>
      <p:sp>
        <p:nvSpPr>
          <p:cNvPr id="589" name="Baryonic Mass in these Halos…"/>
          <p:cNvSpPr txBox="1"/>
          <p:nvPr/>
        </p:nvSpPr>
        <p:spPr>
          <a:xfrm>
            <a:off x="12567046" y="6965156"/>
            <a:ext cx="7340204" cy="125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3600" b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Baryonic Mass in these Halos </a:t>
            </a:r>
          </a:p>
          <a:p>
            <a:pPr defTabSz="821531">
              <a:defRPr sz="3600" b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&lt; 10</a:t>
            </a:r>
            <a:r>
              <a:rPr baseline="31999"/>
              <a:t>11</a:t>
            </a:r>
            <a:r>
              <a:t> solar masses</a:t>
            </a:r>
          </a:p>
        </p:txBody>
      </p:sp>
      <p:sp>
        <p:nvSpPr>
          <p:cNvPr id="590" name="Only a small fraction of which cools and forms stars"/>
          <p:cNvSpPr txBox="1"/>
          <p:nvPr/>
        </p:nvSpPr>
        <p:spPr>
          <a:xfrm>
            <a:off x="12567046" y="8393906"/>
            <a:ext cx="7340204" cy="125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Only a small fraction of which cools and forms stars</a:t>
            </a:r>
          </a:p>
        </p:txBody>
      </p:sp>
      <p:sp>
        <p:nvSpPr>
          <p:cNvPr id="591" name="SECOND STEP:  Gas cooling"/>
          <p:cNvSpPr txBox="1"/>
          <p:nvPr/>
        </p:nvSpPr>
        <p:spPr>
          <a:xfrm>
            <a:off x="7414617" y="320675"/>
            <a:ext cx="93940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SECOND STEP:  Gas cooling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onditions for Gas Collapse"/>
          <p:cNvSpPr txBox="1">
            <a:spLocks noGrp="1"/>
          </p:cNvSpPr>
          <p:nvPr>
            <p:ph type="title"/>
          </p:nvPr>
        </p:nvSpPr>
        <p:spPr>
          <a:xfrm>
            <a:off x="3962400" y="-285663"/>
            <a:ext cx="16459200" cy="1627747"/>
          </a:xfrm>
          <a:prstGeom prst="rect">
            <a:avLst/>
          </a:prstGeom>
        </p:spPr>
        <p:txBody>
          <a:bodyPr/>
          <a:lstStyle/>
          <a:p>
            <a:r>
              <a:t>Conditions for Gas Collapse</a:t>
            </a:r>
          </a:p>
        </p:txBody>
      </p:sp>
      <p:sp>
        <p:nvSpPr>
          <p:cNvPr id="594" name="tcool &lt; tff: Gas collapse→ dense gas/star-formation(1012Mo)…"/>
          <p:cNvSpPr txBox="1">
            <a:spLocks noGrp="1"/>
          </p:cNvSpPr>
          <p:nvPr>
            <p:ph type="body" sz="quarter" idx="1"/>
          </p:nvPr>
        </p:nvSpPr>
        <p:spPr>
          <a:xfrm>
            <a:off x="3047999" y="11082666"/>
            <a:ext cx="18288001" cy="2633355"/>
          </a:xfrm>
          <a:prstGeom prst="rect">
            <a:avLst/>
          </a:prstGeom>
        </p:spPr>
        <p:txBody>
          <a:bodyPr/>
          <a:lstStyle/>
          <a:p>
            <a:pPr marL="641963" indent="-641963" defTabSz="886510">
              <a:spcBef>
                <a:spcPts val="1300"/>
              </a:spcBef>
              <a:defRPr sz="5432"/>
            </a:pPr>
            <a:r>
              <a:t>t</a:t>
            </a:r>
            <a:r>
              <a:rPr baseline="-16143"/>
              <a:t>cool</a:t>
            </a:r>
            <a:r>
              <a:t> &lt; t</a:t>
            </a:r>
            <a:r>
              <a:rPr baseline="-16143"/>
              <a:t>ff</a:t>
            </a:r>
            <a:r>
              <a:t>: Gas collapse→ dense gas/star-formation</a:t>
            </a:r>
            <a:r>
              <a:rPr sz="3686"/>
              <a:t>(</a:t>
            </a:r>
            <a:r>
              <a:rPr sz="3686">
                <a:solidFill>
                  <a:srgbClr val="0000FF"/>
                </a:solidFill>
              </a:rPr>
              <a:t>10</a:t>
            </a:r>
            <a:r>
              <a:rPr sz="3686" baseline="30914">
                <a:solidFill>
                  <a:srgbClr val="0000FF"/>
                </a:solidFill>
              </a:rPr>
              <a:t>12</a:t>
            </a:r>
            <a:r>
              <a:rPr sz="3686">
                <a:solidFill>
                  <a:srgbClr val="0000FF"/>
                </a:solidFill>
              </a:rPr>
              <a:t>Mo</a:t>
            </a:r>
            <a:r>
              <a:rPr sz="3686"/>
              <a:t>)</a:t>
            </a:r>
          </a:p>
          <a:p>
            <a:pPr marL="641963" indent="-641963" defTabSz="886510">
              <a:spcBef>
                <a:spcPts val="1300"/>
              </a:spcBef>
              <a:defRPr sz="5432"/>
            </a:pPr>
            <a:r>
              <a:t>t</a:t>
            </a:r>
            <a:r>
              <a:rPr baseline="-16143"/>
              <a:t>cool</a:t>
            </a:r>
            <a:r>
              <a:t> &gt; t</a:t>
            </a:r>
            <a:r>
              <a:rPr baseline="-16143"/>
              <a:t>ff</a:t>
            </a:r>
            <a:r>
              <a:t>: No gas collapse (quasi-static contraction)</a:t>
            </a:r>
          </a:p>
        </p:txBody>
      </p:sp>
      <p:pic>
        <p:nvPicPr>
          <p:cNvPr id="595" name="image80.png" descr="image8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40000">
            <a:off x="5861310" y="1728357"/>
            <a:ext cx="11607801" cy="8915401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Cooling diagram"/>
          <p:cNvSpPr txBox="1"/>
          <p:nvPr/>
        </p:nvSpPr>
        <p:spPr>
          <a:xfrm>
            <a:off x="10396486" y="1226161"/>
            <a:ext cx="6169083" cy="85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4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Cooling diagram</a:t>
            </a:r>
          </a:p>
        </p:txBody>
      </p:sp>
      <p:sp>
        <p:nvSpPr>
          <p:cNvPr id="597" name="Collapsing…"/>
          <p:cNvSpPr txBox="1"/>
          <p:nvPr/>
        </p:nvSpPr>
        <p:spPr>
          <a:xfrm>
            <a:off x="8450700" y="3344079"/>
            <a:ext cx="2229764" cy="1166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3928">
              <a:defRPr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Collapsing</a:t>
            </a:r>
          </a:p>
          <a:p>
            <a:pPr algn="l" defTabSz="913928">
              <a:defRPr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</a:t>
            </a:r>
            <a:r>
              <a:rPr baseline="-16687"/>
              <a:t>cool</a:t>
            </a:r>
            <a:r>
              <a:t> &lt; t</a:t>
            </a:r>
            <a:r>
              <a:rPr baseline="-16687"/>
              <a:t>ff</a:t>
            </a:r>
            <a:r>
              <a:t> </a:t>
            </a:r>
          </a:p>
        </p:txBody>
      </p:sp>
      <p:sp>
        <p:nvSpPr>
          <p:cNvPr id="598" name="No collapsing…"/>
          <p:cNvSpPr txBox="1"/>
          <p:nvPr/>
        </p:nvSpPr>
        <p:spPr>
          <a:xfrm>
            <a:off x="10856238" y="8000489"/>
            <a:ext cx="2812773" cy="1166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3928">
              <a:defRPr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 collapsing</a:t>
            </a:r>
          </a:p>
          <a:p>
            <a:pPr algn="l" defTabSz="913928">
              <a:defRPr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</a:t>
            </a:r>
            <a:r>
              <a:rPr baseline="-16687"/>
              <a:t>cool</a:t>
            </a:r>
            <a:r>
              <a:t> &gt; t</a:t>
            </a:r>
            <a:r>
              <a:rPr baseline="-16687"/>
              <a:t>ff</a:t>
            </a:r>
            <a:r>
              <a:t> </a:t>
            </a:r>
          </a:p>
        </p:txBody>
      </p:sp>
      <p:sp>
        <p:nvSpPr>
          <p:cNvPr id="599" name="Rectangle"/>
          <p:cNvSpPr/>
          <p:nvPr/>
        </p:nvSpPr>
        <p:spPr>
          <a:xfrm>
            <a:off x="8219161" y="6470598"/>
            <a:ext cx="1572511" cy="4233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3928">
              <a:defRPr sz="32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0" name="Rectangle"/>
          <p:cNvSpPr/>
          <p:nvPr/>
        </p:nvSpPr>
        <p:spPr>
          <a:xfrm>
            <a:off x="13211235" y="4537900"/>
            <a:ext cx="2537817" cy="4233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3928">
              <a:defRPr sz="32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1" name="No metal"/>
          <p:cNvSpPr txBox="1"/>
          <p:nvPr/>
        </p:nvSpPr>
        <p:spPr>
          <a:xfrm>
            <a:off x="7987322" y="6312923"/>
            <a:ext cx="2966803" cy="65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No metal</a:t>
            </a:r>
          </a:p>
        </p:txBody>
      </p:sp>
      <p:sp>
        <p:nvSpPr>
          <p:cNvPr id="602" name="Solar metallicity"/>
          <p:cNvSpPr txBox="1"/>
          <p:nvPr/>
        </p:nvSpPr>
        <p:spPr>
          <a:xfrm>
            <a:off x="13632208" y="3891567"/>
            <a:ext cx="3913817" cy="65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Solar metallicity</a:t>
            </a:r>
          </a:p>
        </p:txBody>
      </p:sp>
      <p:sp>
        <p:nvSpPr>
          <p:cNvPr id="603" name="Silk &amp; Wyse 1993"/>
          <p:cNvSpPr txBox="1"/>
          <p:nvPr/>
        </p:nvSpPr>
        <p:spPr>
          <a:xfrm>
            <a:off x="16285819" y="9489906"/>
            <a:ext cx="5050181" cy="65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Silk &amp; Wyse 1993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2321" t="52700"/>
          <a:stretch>
            <a:fillRect/>
          </a:stretch>
        </p:blipFill>
        <p:spPr>
          <a:xfrm>
            <a:off x="2851618" y="-36381"/>
            <a:ext cx="19585613" cy="15014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hy does the cooling baryonic material settle into a disk?"/>
          <p:cNvSpPr txBox="1"/>
          <p:nvPr/>
        </p:nvSpPr>
        <p:spPr>
          <a:xfrm>
            <a:off x="4280296" y="214312"/>
            <a:ext cx="15805548" cy="82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Why does the cooling baryonic material settle into a disk?</a:t>
            </a:r>
          </a:p>
        </p:txBody>
      </p:sp>
      <p:sp>
        <p:nvSpPr>
          <p:cNvPr id="612" name="Angular momentum of the Baryonic Material"/>
          <p:cNvSpPr txBox="1"/>
          <p:nvPr/>
        </p:nvSpPr>
        <p:spPr>
          <a:xfrm>
            <a:off x="7441406" y="2714625"/>
            <a:ext cx="9501188" cy="82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Angular momentum of the Baryonic Material</a:t>
            </a:r>
          </a:p>
        </p:txBody>
      </p:sp>
      <p:sp>
        <p:nvSpPr>
          <p:cNvPr id="613" name="While radiative processes can remove energy from the gas, these processes preserve its angular momentum."/>
          <p:cNvSpPr txBox="1"/>
          <p:nvPr/>
        </p:nvSpPr>
        <p:spPr>
          <a:xfrm>
            <a:off x="6887765" y="3964781"/>
            <a:ext cx="10608470" cy="130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While radiative processes can remove energy from the gas, these processes preserve its angular momentum. </a:t>
            </a:r>
          </a:p>
        </p:txBody>
      </p:sp>
      <p:sp>
        <p:nvSpPr>
          <p:cNvPr id="614" name="This results in the formation of a gas disk (for a disk galaxy), since a disk is the minimum energy configuration that still conserves angular momentum."/>
          <p:cNvSpPr txBox="1"/>
          <p:nvPr/>
        </p:nvSpPr>
        <p:spPr>
          <a:xfrm>
            <a:off x="4548187" y="11179968"/>
            <a:ext cx="15805548" cy="133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36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This results in the formation of a gas disk (for a disk galaxy), since a disk is the minimum energy configuration that still conserves angular momentum.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1" animBg="1" advAuto="0"/>
      <p:bldP spid="613" grpId="2" animBg="1" advAuto="0"/>
      <p:bldP spid="614" grpId="3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What determines the Size of Disk Galaxies?"/>
          <p:cNvSpPr txBox="1"/>
          <p:nvPr/>
        </p:nvSpPr>
        <p:spPr>
          <a:xfrm>
            <a:off x="3887390" y="410765"/>
            <a:ext cx="12430126" cy="892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50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What determines the Size of Disk Galaxies?</a:t>
            </a:r>
          </a:p>
        </p:txBody>
      </p:sp>
      <p:sp>
        <p:nvSpPr>
          <p:cNvPr id="617" name="Likely the angular momentum of the halo"/>
          <p:cNvSpPr txBox="1"/>
          <p:nvPr/>
        </p:nvSpPr>
        <p:spPr>
          <a:xfrm>
            <a:off x="5083968" y="1589484"/>
            <a:ext cx="11251407" cy="892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50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Likely the angular momentum of the halo</a:t>
            </a:r>
          </a:p>
        </p:txBody>
      </p:sp>
      <p:grpSp>
        <p:nvGrpSpPr>
          <p:cNvPr id="627" name="Group"/>
          <p:cNvGrpSpPr/>
          <p:nvPr/>
        </p:nvGrpSpPr>
        <p:grpSpPr>
          <a:xfrm>
            <a:off x="4816078" y="3196828"/>
            <a:ext cx="14751844" cy="5536407"/>
            <a:chOff x="0" y="0"/>
            <a:chExt cx="14751843" cy="5536406"/>
          </a:xfrm>
        </p:grpSpPr>
        <p:sp>
          <p:nvSpPr>
            <p:cNvPr id="618" name="Oval"/>
            <p:cNvSpPr/>
            <p:nvPr/>
          </p:nvSpPr>
          <p:spPr>
            <a:xfrm>
              <a:off x="0" y="2143125"/>
              <a:ext cx="3357563" cy="339328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 b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619" name="Oval"/>
            <p:cNvSpPr/>
            <p:nvPr/>
          </p:nvSpPr>
          <p:spPr>
            <a:xfrm>
              <a:off x="5518546" y="2107406"/>
              <a:ext cx="3357564" cy="339328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 b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620" name="Oval"/>
            <p:cNvSpPr/>
            <p:nvPr/>
          </p:nvSpPr>
          <p:spPr>
            <a:xfrm>
              <a:off x="10983515" y="1893093"/>
              <a:ext cx="3357564" cy="339328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 b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621" name="spinning slow"/>
            <p:cNvSpPr txBox="1"/>
            <p:nvPr/>
          </p:nvSpPr>
          <p:spPr>
            <a:xfrm>
              <a:off x="35718" y="89296"/>
              <a:ext cx="2732486" cy="803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spinning slow</a:t>
              </a:r>
            </a:p>
          </p:txBody>
        </p:sp>
        <p:sp>
          <p:nvSpPr>
            <p:cNvPr id="622" name="spinning moderate speed"/>
            <p:cNvSpPr txBox="1"/>
            <p:nvPr/>
          </p:nvSpPr>
          <p:spPr>
            <a:xfrm>
              <a:off x="4679156" y="71437"/>
              <a:ext cx="5018485" cy="767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spinning moderate speed</a:t>
              </a:r>
            </a:p>
          </p:txBody>
        </p:sp>
        <p:sp>
          <p:nvSpPr>
            <p:cNvPr id="623" name="spinning fast"/>
            <p:cNvSpPr txBox="1"/>
            <p:nvPr/>
          </p:nvSpPr>
          <p:spPr>
            <a:xfrm>
              <a:off x="10233421" y="0"/>
              <a:ext cx="4518423" cy="857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spinning fast</a:t>
              </a:r>
            </a:p>
          </p:txBody>
        </p:sp>
        <p:pic>
          <p:nvPicPr>
            <p:cNvPr id="624" name="rotate.png" descr="rotat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7890" y="678656"/>
              <a:ext cx="2286001" cy="228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5" name="rotate.png" descr="rotat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57875" y="642937"/>
              <a:ext cx="2286000" cy="228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rotate.png" descr="rotat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58562" y="642937"/>
              <a:ext cx="2286001" cy="228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2" name="Group"/>
          <p:cNvGrpSpPr/>
          <p:nvPr/>
        </p:nvGrpSpPr>
        <p:grpSpPr>
          <a:xfrm>
            <a:off x="3494484" y="9269015"/>
            <a:ext cx="16984266" cy="4384832"/>
            <a:chOff x="0" y="0"/>
            <a:chExt cx="16984265" cy="4384830"/>
          </a:xfrm>
        </p:grpSpPr>
        <p:sp>
          <p:nvSpPr>
            <p:cNvPr id="628" name="Oval"/>
            <p:cNvSpPr/>
            <p:nvPr/>
          </p:nvSpPr>
          <p:spPr>
            <a:xfrm>
              <a:off x="2732484" y="2286000"/>
              <a:ext cx="553641" cy="214313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 b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629" name="Oval"/>
            <p:cNvSpPr/>
            <p:nvPr/>
          </p:nvSpPr>
          <p:spPr>
            <a:xfrm>
              <a:off x="7786687" y="2250281"/>
              <a:ext cx="1482329" cy="214313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 b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630" name="Oval"/>
            <p:cNvSpPr/>
            <p:nvPr/>
          </p:nvSpPr>
          <p:spPr>
            <a:xfrm>
              <a:off x="12144375" y="2286000"/>
              <a:ext cx="3696891" cy="142875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 b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631" name="Line"/>
            <p:cNvSpPr/>
            <p:nvPr/>
          </p:nvSpPr>
          <p:spPr>
            <a:xfrm flipV="1">
              <a:off x="3000375" y="107156"/>
              <a:ext cx="30265" cy="1978755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2" name="after cooling"/>
            <p:cNvSpPr txBox="1"/>
            <p:nvPr/>
          </p:nvSpPr>
          <p:spPr>
            <a:xfrm>
              <a:off x="1500187" y="482203"/>
              <a:ext cx="2982517" cy="75009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after cooling</a:t>
              </a:r>
            </a:p>
          </p:txBody>
        </p:sp>
        <p:sp>
          <p:nvSpPr>
            <p:cNvPr id="633" name="Line"/>
            <p:cNvSpPr/>
            <p:nvPr/>
          </p:nvSpPr>
          <p:spPr>
            <a:xfrm flipV="1">
              <a:off x="8536781" y="0"/>
              <a:ext cx="30266" cy="1978755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4" name="after cooling"/>
            <p:cNvSpPr txBox="1"/>
            <p:nvPr/>
          </p:nvSpPr>
          <p:spPr>
            <a:xfrm>
              <a:off x="7036593" y="375046"/>
              <a:ext cx="2982517" cy="7500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after cooling</a:t>
              </a:r>
            </a:p>
          </p:txBody>
        </p:sp>
        <p:sp>
          <p:nvSpPr>
            <p:cNvPr id="635" name="Line"/>
            <p:cNvSpPr/>
            <p:nvPr/>
          </p:nvSpPr>
          <p:spPr>
            <a:xfrm flipV="1">
              <a:off x="14001750" y="0"/>
              <a:ext cx="30265" cy="1978755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6" name="after cooling"/>
            <p:cNvSpPr txBox="1"/>
            <p:nvPr/>
          </p:nvSpPr>
          <p:spPr>
            <a:xfrm>
              <a:off x="12501562" y="375046"/>
              <a:ext cx="2982517" cy="7500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after cooling</a:t>
              </a:r>
            </a:p>
          </p:txBody>
        </p:sp>
        <p:sp>
          <p:nvSpPr>
            <p:cNvPr id="637" name="intermediate size,…"/>
            <p:cNvSpPr txBox="1"/>
            <p:nvPr/>
          </p:nvSpPr>
          <p:spPr>
            <a:xfrm rot="15840">
              <a:off x="5554265" y="2536031"/>
              <a:ext cx="5929313" cy="1250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intermediate size,</a:t>
              </a:r>
            </a:p>
            <a:p>
              <a: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more dense disk galaxy</a:t>
              </a:r>
            </a:p>
          </p:txBody>
        </p:sp>
        <p:sp>
          <p:nvSpPr>
            <p:cNvPr id="638" name="large,…"/>
            <p:cNvSpPr txBox="1"/>
            <p:nvPr/>
          </p:nvSpPr>
          <p:spPr>
            <a:xfrm>
              <a:off x="11054953" y="2536031"/>
              <a:ext cx="5929313" cy="1250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large, </a:t>
              </a:r>
            </a:p>
            <a:p>
              <a: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lower density galaxy disk</a:t>
              </a:r>
            </a:p>
          </p:txBody>
        </p:sp>
        <p:sp>
          <p:nvSpPr>
            <p:cNvPr id="639" name="(small enough, may not be stable as disk galaxy)"/>
            <p:cNvSpPr txBox="1"/>
            <p:nvPr/>
          </p:nvSpPr>
          <p:spPr>
            <a:xfrm rot="15840">
              <a:off x="2892" y="2512896"/>
              <a:ext cx="5464970" cy="1268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(small enough, may not be stable as disk galaxy)</a:t>
              </a:r>
            </a:p>
          </p:txBody>
        </p:sp>
        <p:sp>
          <p:nvSpPr>
            <p:cNvPr id="640" name="higher surface brightness"/>
            <p:cNvSpPr txBox="1"/>
            <p:nvPr/>
          </p:nvSpPr>
          <p:spPr>
            <a:xfrm rot="15840">
              <a:off x="5555921" y="3639022"/>
              <a:ext cx="5893595" cy="73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higher surface brightness</a:t>
              </a:r>
            </a:p>
          </p:txBody>
        </p:sp>
        <p:sp>
          <p:nvSpPr>
            <p:cNvPr id="641" name="lower surface brightness"/>
            <p:cNvSpPr txBox="1"/>
            <p:nvPr/>
          </p:nvSpPr>
          <p:spPr>
            <a:xfrm rot="15840">
              <a:off x="11056608" y="3585449"/>
              <a:ext cx="5893595" cy="73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3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lower surface brightness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1" animBg="1" advAuto="0"/>
      <p:bldP spid="627" grpId="2" animBg="1" advAuto="0"/>
      <p:bldP spid="642" grpId="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144" t="5698" r="53203" b="52702"/>
          <a:stretch>
            <a:fillRect/>
          </a:stretch>
        </p:blipFill>
        <p:spPr>
          <a:xfrm>
            <a:off x="3271241" y="213581"/>
            <a:ext cx="17631786" cy="13606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Basic Picture of Galaxy Formation"/>
          <p:cNvSpPr txBox="1">
            <a:spLocks noGrp="1"/>
          </p:cNvSpPr>
          <p:nvPr>
            <p:ph type="title"/>
          </p:nvPr>
        </p:nvSpPr>
        <p:spPr>
          <a:xfrm>
            <a:off x="3962400" y="-1"/>
            <a:ext cx="16459200" cy="2286001"/>
          </a:xfrm>
          <a:prstGeom prst="rect">
            <a:avLst/>
          </a:prstGeom>
        </p:spPr>
        <p:txBody>
          <a:bodyPr/>
          <a:lstStyle>
            <a:lvl1pPr defTabSz="895649">
              <a:defRPr sz="8428"/>
            </a:lvl1pPr>
          </a:lstStyle>
          <a:p>
            <a:r>
              <a:t>Basic Picture of Galaxy Formation</a:t>
            </a:r>
          </a:p>
        </p:txBody>
      </p:sp>
      <p:sp>
        <p:nvSpPr>
          <p:cNvPr id="649" name="Galaxy formation = Dark halo formation + Star-formation (K. Shimasaku)"/>
          <p:cNvSpPr txBox="1">
            <a:spLocks noGrp="1"/>
          </p:cNvSpPr>
          <p:nvPr>
            <p:ph type="body" idx="1"/>
          </p:nvPr>
        </p:nvSpPr>
        <p:spPr>
          <a:xfrm>
            <a:off x="3154905" y="13730724"/>
            <a:ext cx="16459201" cy="9051928"/>
          </a:xfrm>
          <a:prstGeom prst="rect">
            <a:avLst/>
          </a:prstGeom>
        </p:spPr>
        <p:txBody>
          <a:bodyPr/>
          <a:lstStyle/>
          <a:p>
            <a:r>
              <a:t>Galaxy formation = Dark halo formation + Star-formation (K. Shimasaku)</a:t>
            </a:r>
          </a:p>
        </p:txBody>
      </p:sp>
      <p:sp>
        <p:nvSpPr>
          <p:cNvPr id="650" name="Oval"/>
          <p:cNvSpPr/>
          <p:nvPr/>
        </p:nvSpPr>
        <p:spPr>
          <a:xfrm>
            <a:off x="4861896" y="4543707"/>
            <a:ext cx="4032253" cy="384492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651" name="Oval"/>
          <p:cNvSpPr/>
          <p:nvPr/>
        </p:nvSpPr>
        <p:spPr>
          <a:xfrm>
            <a:off x="10340978" y="4516599"/>
            <a:ext cx="4032253" cy="3844925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652" name="Oval"/>
          <p:cNvSpPr/>
          <p:nvPr/>
        </p:nvSpPr>
        <p:spPr>
          <a:xfrm>
            <a:off x="11817453" y="6295354"/>
            <a:ext cx="1257197" cy="62789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653" name="Oval"/>
          <p:cNvSpPr/>
          <p:nvPr/>
        </p:nvSpPr>
        <p:spPr>
          <a:xfrm>
            <a:off x="11779250" y="6386693"/>
            <a:ext cx="1152529" cy="387353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654" name="Dark matter…"/>
          <p:cNvSpPr txBox="1"/>
          <p:nvPr/>
        </p:nvSpPr>
        <p:spPr>
          <a:xfrm>
            <a:off x="5291106" y="5228140"/>
            <a:ext cx="3207005" cy="211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1827859">
              <a:defRPr sz="3800" b="0">
                <a:solidFill>
                  <a:srgbClr val="FFFF99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Dark matter</a:t>
            </a:r>
          </a:p>
          <a:p>
            <a:pPr defTabSz="1827859">
              <a:defRPr sz="3800" b="0">
                <a:solidFill>
                  <a:srgbClr val="FFFF99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＋</a:t>
            </a:r>
          </a:p>
          <a:p>
            <a:pPr defTabSz="1827859">
              <a:defRPr sz="3800" b="0">
                <a:solidFill>
                  <a:srgbClr val="FFFF99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Ionized gas</a:t>
            </a:r>
          </a:p>
        </p:txBody>
      </p:sp>
      <p:sp>
        <p:nvSpPr>
          <p:cNvPr id="655" name="Arrow"/>
          <p:cNvSpPr/>
          <p:nvPr/>
        </p:nvSpPr>
        <p:spPr>
          <a:xfrm>
            <a:off x="9188450" y="5954875"/>
            <a:ext cx="863600" cy="971551"/>
          </a:xfrm>
          <a:prstGeom prst="rightArrow">
            <a:avLst>
              <a:gd name="adj1" fmla="val 50000"/>
              <a:gd name="adj2" fmla="val 25000"/>
            </a:avLst>
          </a:prstGeom>
          <a:ln w="254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656" name="Arrow"/>
          <p:cNvSpPr/>
          <p:nvPr/>
        </p:nvSpPr>
        <p:spPr>
          <a:xfrm>
            <a:off x="3714749" y="5954875"/>
            <a:ext cx="863601" cy="971551"/>
          </a:xfrm>
          <a:prstGeom prst="rightArrow">
            <a:avLst>
              <a:gd name="adj1" fmla="val 50000"/>
              <a:gd name="adj2" fmla="val 25000"/>
            </a:avLst>
          </a:prstGeom>
          <a:ln w="254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657" name="Gas in DM halo…"/>
          <p:cNvSpPr txBox="1"/>
          <p:nvPr/>
        </p:nvSpPr>
        <p:spPr>
          <a:xfrm>
            <a:off x="10871476" y="8694008"/>
            <a:ext cx="3354935" cy="1198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Gas in DM halo</a:t>
            </a:r>
          </a:p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= Galaxy</a:t>
            </a:r>
          </a:p>
        </p:txBody>
      </p:sp>
      <p:sp>
        <p:nvSpPr>
          <p:cNvPr id="658" name="DM halo…"/>
          <p:cNvSpPr txBox="1"/>
          <p:nvPr/>
        </p:nvSpPr>
        <p:spPr>
          <a:xfrm>
            <a:off x="3962401" y="8694901"/>
            <a:ext cx="4931746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   DM halo             </a:t>
            </a:r>
          </a:p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(w ionized gas)</a:t>
            </a:r>
          </a:p>
        </p:txBody>
      </p:sp>
      <p:sp>
        <p:nvSpPr>
          <p:cNvPr id="659" name="Line"/>
          <p:cNvSpPr/>
          <p:nvPr/>
        </p:nvSpPr>
        <p:spPr>
          <a:xfrm flipH="1" flipV="1">
            <a:off x="12357121" y="4023629"/>
            <a:ext cx="3" cy="106338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>
            <a:off x="13699529" y="6386674"/>
            <a:ext cx="1133473" cy="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>
            <a:off x="12466815" y="7317055"/>
            <a:ext cx="5" cy="137784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>
            <a:off x="10148048" y="6426867"/>
            <a:ext cx="1086899" cy="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3" name="Line"/>
          <p:cNvSpPr/>
          <p:nvPr/>
        </p:nvSpPr>
        <p:spPr>
          <a:xfrm flipV="1">
            <a:off x="13269492" y="4672819"/>
            <a:ext cx="735561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4" name="Cold gas"/>
          <p:cNvSpPr txBox="1"/>
          <p:nvPr/>
        </p:nvSpPr>
        <p:spPr>
          <a:xfrm>
            <a:off x="11311400" y="5485515"/>
            <a:ext cx="3314701" cy="1389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7859">
              <a:defRPr sz="3800" b="0">
                <a:solidFill>
                  <a:srgbClr val="66FFFF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r>
              <a:t>Cold gas</a:t>
            </a:r>
          </a:p>
        </p:txBody>
      </p:sp>
      <p:sp>
        <p:nvSpPr>
          <p:cNvPr id="665" name="Line"/>
          <p:cNvSpPr/>
          <p:nvPr/>
        </p:nvSpPr>
        <p:spPr>
          <a:xfrm flipH="1" flipV="1">
            <a:off x="10915650" y="4672819"/>
            <a:ext cx="577857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6" name="Line"/>
          <p:cNvSpPr/>
          <p:nvPr/>
        </p:nvSpPr>
        <p:spPr>
          <a:xfrm>
            <a:off x="13287525" y="7106244"/>
            <a:ext cx="717547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>
            <a:off x="10782343" y="7259482"/>
            <a:ext cx="863597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8" name="Gravitational…"/>
          <p:cNvSpPr txBox="1"/>
          <p:nvPr/>
        </p:nvSpPr>
        <p:spPr>
          <a:xfrm>
            <a:off x="3591994" y="2225369"/>
            <a:ext cx="5836025" cy="1529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marL="875847" indent="-875847" algn="l" defTabSz="913928">
              <a:buSzPct val="100000"/>
              <a:buAutoNum type="arabicPeriod"/>
              <a:defRPr sz="4600" b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Gravitational</a:t>
            </a:r>
          </a:p>
          <a:p>
            <a:pPr algn="l" defTabSz="913928">
              <a:defRPr sz="4600" b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 Collapse</a:t>
            </a:r>
          </a:p>
        </p:txBody>
      </p:sp>
      <p:sp>
        <p:nvSpPr>
          <p:cNvPr id="669" name="2. Gas Cooling"/>
          <p:cNvSpPr txBox="1"/>
          <p:nvPr/>
        </p:nvSpPr>
        <p:spPr>
          <a:xfrm>
            <a:off x="9993403" y="2299533"/>
            <a:ext cx="3925285" cy="85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4600" b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2. Gas Cooling</a:t>
            </a:r>
          </a:p>
        </p:txBody>
      </p:sp>
      <p:sp>
        <p:nvSpPr>
          <p:cNvPr id="670" name="Oval"/>
          <p:cNvSpPr/>
          <p:nvPr/>
        </p:nvSpPr>
        <p:spPr>
          <a:xfrm>
            <a:off x="13960411" y="2323920"/>
            <a:ext cx="4781177" cy="1824477"/>
          </a:xfrm>
          <a:prstGeom prst="ellipse">
            <a:avLst/>
          </a:prstGeom>
          <a:ln w="63500">
            <a:solidFill>
              <a:srgbClr val="FF0000"/>
            </a:solidFill>
          </a:ln>
          <a:effectLst>
            <a:outerShdw blurRad="63500" dist="25400" dir="5400000" rotWithShape="0">
              <a:srgbClr val="000000">
                <a:alpha val="35000"/>
              </a:srgbClr>
            </a:outerShdw>
          </a:effectLst>
        </p:spPr>
        <p:txBody>
          <a:bodyPr tIns="91439" bIns="91439" anchor="ctr"/>
          <a:lstStyle/>
          <a:p>
            <a:pPr defTabSz="913928">
              <a:defRPr sz="32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71" name="Oval"/>
          <p:cNvSpPr/>
          <p:nvPr/>
        </p:nvSpPr>
        <p:spPr>
          <a:xfrm>
            <a:off x="16628268" y="4570502"/>
            <a:ext cx="4032253" cy="3844925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672" name="Oval"/>
          <p:cNvSpPr/>
          <p:nvPr/>
        </p:nvSpPr>
        <p:spPr>
          <a:xfrm>
            <a:off x="18104744" y="6349257"/>
            <a:ext cx="1257197" cy="627896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673" name="Oval"/>
          <p:cNvSpPr/>
          <p:nvPr/>
        </p:nvSpPr>
        <p:spPr>
          <a:xfrm>
            <a:off x="18066542" y="6440596"/>
            <a:ext cx="1152529" cy="387353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674" name="Arrow"/>
          <p:cNvSpPr/>
          <p:nvPr/>
        </p:nvSpPr>
        <p:spPr>
          <a:xfrm>
            <a:off x="15475740" y="6008778"/>
            <a:ext cx="863601" cy="971551"/>
          </a:xfrm>
          <a:prstGeom prst="rightArrow">
            <a:avLst>
              <a:gd name="adj1" fmla="val 50000"/>
              <a:gd name="adj2" fmla="val 25000"/>
            </a:avLst>
          </a:prstGeom>
          <a:ln w="254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675" name="Gas + Stars in DM halo…"/>
          <p:cNvSpPr txBox="1"/>
          <p:nvPr/>
        </p:nvSpPr>
        <p:spPr>
          <a:xfrm>
            <a:off x="16356329" y="8747910"/>
            <a:ext cx="4959808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Gas + Stars in DM halo</a:t>
            </a:r>
          </a:p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= Galaxy</a:t>
            </a:r>
          </a:p>
        </p:txBody>
      </p:sp>
      <p:sp>
        <p:nvSpPr>
          <p:cNvPr id="676" name="Line"/>
          <p:cNvSpPr/>
          <p:nvPr/>
        </p:nvSpPr>
        <p:spPr>
          <a:xfrm flipH="1" flipV="1">
            <a:off x="18644411" y="4077532"/>
            <a:ext cx="3" cy="106338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77" name="Line"/>
          <p:cNvSpPr/>
          <p:nvPr/>
        </p:nvSpPr>
        <p:spPr>
          <a:xfrm>
            <a:off x="19986820" y="6440577"/>
            <a:ext cx="1133473" cy="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78" name="Line"/>
          <p:cNvSpPr/>
          <p:nvPr/>
        </p:nvSpPr>
        <p:spPr>
          <a:xfrm flipH="1">
            <a:off x="18754105" y="7370958"/>
            <a:ext cx="4" cy="137784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>
            <a:off x="16435339" y="6480770"/>
            <a:ext cx="1086899" cy="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0" name="Line"/>
          <p:cNvSpPr/>
          <p:nvPr/>
        </p:nvSpPr>
        <p:spPr>
          <a:xfrm flipV="1">
            <a:off x="19556783" y="4726722"/>
            <a:ext cx="735561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1" name="Cold gas"/>
          <p:cNvSpPr txBox="1"/>
          <p:nvPr/>
        </p:nvSpPr>
        <p:spPr>
          <a:xfrm>
            <a:off x="17598691" y="5539418"/>
            <a:ext cx="3314701" cy="1389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7859">
              <a:defRPr sz="3800" b="0">
                <a:solidFill>
                  <a:srgbClr val="66FFFF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r>
              <a:t>Cold gas</a:t>
            </a:r>
          </a:p>
        </p:txBody>
      </p:sp>
      <p:sp>
        <p:nvSpPr>
          <p:cNvPr id="682" name="Line"/>
          <p:cNvSpPr/>
          <p:nvPr/>
        </p:nvSpPr>
        <p:spPr>
          <a:xfrm flipH="1" flipV="1">
            <a:off x="17202940" y="4726722"/>
            <a:ext cx="577857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3" name="Line"/>
          <p:cNvSpPr/>
          <p:nvPr/>
        </p:nvSpPr>
        <p:spPr>
          <a:xfrm>
            <a:off x="19574816" y="7160146"/>
            <a:ext cx="717547" cy="817384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4" name="Line"/>
          <p:cNvSpPr/>
          <p:nvPr/>
        </p:nvSpPr>
        <p:spPr>
          <a:xfrm flipH="1">
            <a:off x="17069634" y="7313384"/>
            <a:ext cx="863597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5" name="Star"/>
          <p:cNvSpPr/>
          <p:nvPr/>
        </p:nvSpPr>
        <p:spPr>
          <a:xfrm>
            <a:off x="18066542" y="6197351"/>
            <a:ext cx="752586" cy="63059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5D328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86" name="Star"/>
          <p:cNvSpPr/>
          <p:nvPr/>
        </p:nvSpPr>
        <p:spPr>
          <a:xfrm>
            <a:off x="18609355" y="6294003"/>
            <a:ext cx="752586" cy="63059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5D328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87" name="Star"/>
          <p:cNvSpPr/>
          <p:nvPr/>
        </p:nvSpPr>
        <p:spPr>
          <a:xfrm>
            <a:off x="18377814" y="5957334"/>
            <a:ext cx="752586" cy="63059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5D328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88" name="3. Star Formation"/>
          <p:cNvSpPr txBox="1"/>
          <p:nvPr/>
        </p:nvSpPr>
        <p:spPr>
          <a:xfrm>
            <a:off x="15016145" y="2375951"/>
            <a:ext cx="3925285" cy="1529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4600" b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3. Star Formation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48.png" descr="image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7475" y="6318563"/>
            <a:ext cx="3519571" cy="1759787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Basic Picture of Galaxy Formation"/>
          <p:cNvSpPr txBox="1">
            <a:spLocks noGrp="1"/>
          </p:cNvSpPr>
          <p:nvPr>
            <p:ph type="title"/>
          </p:nvPr>
        </p:nvSpPr>
        <p:spPr>
          <a:xfrm>
            <a:off x="3962400" y="-1"/>
            <a:ext cx="16459200" cy="2286001"/>
          </a:xfrm>
          <a:prstGeom prst="rect">
            <a:avLst/>
          </a:prstGeom>
        </p:spPr>
        <p:txBody>
          <a:bodyPr/>
          <a:lstStyle>
            <a:lvl1pPr defTabSz="895649">
              <a:defRPr sz="8428"/>
            </a:lvl1pPr>
          </a:lstStyle>
          <a:p>
            <a:r>
              <a:t>Basic Picture of Galaxy Formation</a:t>
            </a:r>
          </a:p>
        </p:txBody>
      </p:sp>
      <p:sp>
        <p:nvSpPr>
          <p:cNvPr id="371" name="Oval"/>
          <p:cNvSpPr/>
          <p:nvPr/>
        </p:nvSpPr>
        <p:spPr>
          <a:xfrm>
            <a:off x="9891096" y="3857907"/>
            <a:ext cx="4032253" cy="384492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372" name="Oval"/>
          <p:cNvSpPr/>
          <p:nvPr/>
        </p:nvSpPr>
        <p:spPr>
          <a:xfrm>
            <a:off x="15370178" y="3830799"/>
            <a:ext cx="4032253" cy="3844925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373" name="Oval"/>
          <p:cNvSpPr/>
          <p:nvPr/>
        </p:nvSpPr>
        <p:spPr>
          <a:xfrm>
            <a:off x="16846653" y="5609554"/>
            <a:ext cx="1257197" cy="62789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374" name="Oval"/>
          <p:cNvSpPr/>
          <p:nvPr/>
        </p:nvSpPr>
        <p:spPr>
          <a:xfrm>
            <a:off x="16808451" y="5700893"/>
            <a:ext cx="1152529" cy="387353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375" name="Dark matter…"/>
          <p:cNvSpPr txBox="1"/>
          <p:nvPr/>
        </p:nvSpPr>
        <p:spPr>
          <a:xfrm>
            <a:off x="10320306" y="4542340"/>
            <a:ext cx="3207005" cy="211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1827859">
              <a:defRPr sz="3800" b="0">
                <a:solidFill>
                  <a:srgbClr val="FFFF99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Dark matter</a:t>
            </a:r>
          </a:p>
          <a:p>
            <a:pPr defTabSz="1827859">
              <a:defRPr sz="3800" b="0">
                <a:solidFill>
                  <a:srgbClr val="FFFF99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＋</a:t>
            </a:r>
          </a:p>
          <a:p>
            <a:pPr defTabSz="1827859">
              <a:defRPr sz="3800" b="0">
                <a:solidFill>
                  <a:srgbClr val="FFFF99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Ionized gas</a:t>
            </a:r>
          </a:p>
        </p:txBody>
      </p:sp>
      <p:sp>
        <p:nvSpPr>
          <p:cNvPr id="376" name="Arrow"/>
          <p:cNvSpPr/>
          <p:nvPr/>
        </p:nvSpPr>
        <p:spPr>
          <a:xfrm>
            <a:off x="14217650" y="5269076"/>
            <a:ext cx="863600" cy="971551"/>
          </a:xfrm>
          <a:prstGeom prst="rightArrow">
            <a:avLst>
              <a:gd name="adj1" fmla="val 50000"/>
              <a:gd name="adj2" fmla="val 25000"/>
            </a:avLst>
          </a:prstGeom>
          <a:ln w="254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377" name="Arrow"/>
          <p:cNvSpPr/>
          <p:nvPr/>
        </p:nvSpPr>
        <p:spPr>
          <a:xfrm>
            <a:off x="8743950" y="5269076"/>
            <a:ext cx="863600" cy="971551"/>
          </a:xfrm>
          <a:prstGeom prst="rightArrow">
            <a:avLst>
              <a:gd name="adj1" fmla="val 50000"/>
              <a:gd name="adj2" fmla="val 25000"/>
            </a:avLst>
          </a:prstGeom>
          <a:ln w="254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l" defTabSz="1827859">
              <a:defRPr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endParaRPr/>
          </a:p>
        </p:txBody>
      </p:sp>
      <p:sp>
        <p:nvSpPr>
          <p:cNvPr id="378" name="Gas in DM halo…"/>
          <p:cNvSpPr txBox="1"/>
          <p:nvPr/>
        </p:nvSpPr>
        <p:spPr>
          <a:xfrm>
            <a:off x="15900675" y="8008208"/>
            <a:ext cx="3354935" cy="1198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Gas in DM halo</a:t>
            </a:r>
          </a:p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= Galaxy</a:t>
            </a:r>
          </a:p>
        </p:txBody>
      </p:sp>
      <p:sp>
        <p:nvSpPr>
          <p:cNvPr id="379" name="Initial density fluctuation"/>
          <p:cNvSpPr txBox="1"/>
          <p:nvPr/>
        </p:nvSpPr>
        <p:spPr>
          <a:xfrm>
            <a:off x="3962400" y="8133953"/>
            <a:ext cx="3997597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r>
              <a:t> Initial density fluctuation</a:t>
            </a:r>
          </a:p>
        </p:txBody>
      </p:sp>
      <p:sp>
        <p:nvSpPr>
          <p:cNvPr id="380" name="DM halo…"/>
          <p:cNvSpPr txBox="1"/>
          <p:nvPr/>
        </p:nvSpPr>
        <p:spPr>
          <a:xfrm>
            <a:off x="8991602" y="8009101"/>
            <a:ext cx="4931745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   DM halo             </a:t>
            </a:r>
          </a:p>
          <a:p>
            <a:pPr defTabSz="1827859">
              <a:defRPr sz="32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pPr>
            <a:r>
              <a:t>(w ionized gas)</a:t>
            </a:r>
          </a:p>
        </p:txBody>
      </p:sp>
      <p:sp>
        <p:nvSpPr>
          <p:cNvPr id="381" name="Line"/>
          <p:cNvSpPr/>
          <p:nvPr/>
        </p:nvSpPr>
        <p:spPr>
          <a:xfrm>
            <a:off x="4332149" y="5407600"/>
            <a:ext cx="3444878" cy="934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31" extrusionOk="0">
                <a:moveTo>
                  <a:pt x="0" y="18282"/>
                </a:moveTo>
                <a:cubicBezTo>
                  <a:pt x="338" y="18418"/>
                  <a:pt x="1513" y="20517"/>
                  <a:pt x="2230" y="19772"/>
                </a:cubicBezTo>
                <a:cubicBezTo>
                  <a:pt x="2946" y="19027"/>
                  <a:pt x="3544" y="13745"/>
                  <a:pt x="4320" y="13678"/>
                </a:cubicBezTo>
                <a:cubicBezTo>
                  <a:pt x="5096" y="13610"/>
                  <a:pt x="5733" y="21600"/>
                  <a:pt x="6848" y="19298"/>
                </a:cubicBezTo>
                <a:cubicBezTo>
                  <a:pt x="7963" y="16996"/>
                  <a:pt x="9695" y="0"/>
                  <a:pt x="11029" y="0"/>
                </a:cubicBezTo>
                <a:cubicBezTo>
                  <a:pt x="12363" y="0"/>
                  <a:pt x="13776" y="17605"/>
                  <a:pt x="14891" y="19298"/>
                </a:cubicBezTo>
                <a:cubicBezTo>
                  <a:pt x="16006" y="20991"/>
                  <a:pt x="16942" y="10292"/>
                  <a:pt x="17718" y="10157"/>
                </a:cubicBezTo>
                <a:cubicBezTo>
                  <a:pt x="18494" y="10021"/>
                  <a:pt x="18873" y="17808"/>
                  <a:pt x="19510" y="18282"/>
                </a:cubicBezTo>
                <a:cubicBezTo>
                  <a:pt x="20147" y="18756"/>
                  <a:pt x="21162" y="14287"/>
                  <a:pt x="21600" y="13204"/>
                </a:cubicBezTo>
              </a:path>
            </a:pathLst>
          </a:custGeom>
          <a:ln w="50800">
            <a:solidFill>
              <a:srgbClr val="000000"/>
            </a:solidFill>
          </a:ln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 flipH="1" flipV="1">
            <a:off x="17386320" y="3337830"/>
            <a:ext cx="3" cy="106338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18728729" y="5700874"/>
            <a:ext cx="1133473" cy="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 flipH="1">
            <a:off x="17496014" y="6631255"/>
            <a:ext cx="5" cy="137784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 flipH="1">
            <a:off x="15177248" y="5741068"/>
            <a:ext cx="1086899" cy="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 flipV="1">
            <a:off x="18298692" y="3987019"/>
            <a:ext cx="735561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7" name="Cold gas"/>
          <p:cNvSpPr txBox="1"/>
          <p:nvPr/>
        </p:nvSpPr>
        <p:spPr>
          <a:xfrm>
            <a:off x="16340601" y="4799715"/>
            <a:ext cx="3314701" cy="1389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7859">
              <a:defRPr sz="3800" b="0">
                <a:solidFill>
                  <a:srgbClr val="66FFFF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r>
              <a:t>Cold gas</a:t>
            </a:r>
          </a:p>
        </p:txBody>
      </p:sp>
      <p:sp>
        <p:nvSpPr>
          <p:cNvPr id="388" name="Line"/>
          <p:cNvSpPr/>
          <p:nvPr/>
        </p:nvSpPr>
        <p:spPr>
          <a:xfrm flipH="1" flipV="1">
            <a:off x="15944850" y="3987019"/>
            <a:ext cx="577857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>
            <a:off x="18316725" y="6420444"/>
            <a:ext cx="717547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 flipH="1">
            <a:off x="15811543" y="6573682"/>
            <a:ext cx="863597" cy="81738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algn="l" defTabSz="913928"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1" name="Radiative cooling"/>
          <p:cNvSpPr txBox="1"/>
          <p:nvPr/>
        </p:nvSpPr>
        <p:spPr>
          <a:xfrm>
            <a:off x="19034252" y="3411997"/>
            <a:ext cx="3276343" cy="11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3200" b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Radiative cooling</a:t>
            </a:r>
          </a:p>
        </p:txBody>
      </p:sp>
      <p:sp>
        <p:nvSpPr>
          <p:cNvPr id="392" name="Gravitational…"/>
          <p:cNvSpPr txBox="1"/>
          <p:nvPr/>
        </p:nvSpPr>
        <p:spPr>
          <a:xfrm>
            <a:off x="6813175" y="2506834"/>
            <a:ext cx="5836025" cy="152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marL="875847" indent="-875847" algn="l" defTabSz="913928">
              <a:buSzPct val="100000"/>
              <a:buAutoNum type="arabicPeriod"/>
              <a:defRPr sz="4600" b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Gravitational</a:t>
            </a:r>
          </a:p>
          <a:p>
            <a:pPr algn="l" defTabSz="913928">
              <a:defRPr sz="4600" b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 Collapse</a:t>
            </a:r>
          </a:p>
        </p:txBody>
      </p:sp>
      <p:sp>
        <p:nvSpPr>
          <p:cNvPr id="393" name="2. Gas Cooling"/>
          <p:cNvSpPr txBox="1"/>
          <p:nvPr/>
        </p:nvSpPr>
        <p:spPr>
          <a:xfrm>
            <a:off x="13214585" y="2580997"/>
            <a:ext cx="3925285" cy="85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4600" b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2. Gas Cooling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Kennicutt 1998"/>
          <p:cNvSpPr txBox="1"/>
          <p:nvPr/>
        </p:nvSpPr>
        <p:spPr>
          <a:xfrm>
            <a:off x="18621923" y="13140117"/>
            <a:ext cx="3580543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Kennicutt 1998</a:t>
            </a:r>
          </a:p>
        </p:txBody>
      </p:sp>
      <p:sp>
        <p:nvSpPr>
          <p:cNvPr id="691" name="Star-Formation in a Gas Cloud"/>
          <p:cNvSpPr txBox="1">
            <a:spLocks noGrp="1"/>
          </p:cNvSpPr>
          <p:nvPr>
            <p:ph type="title"/>
          </p:nvPr>
        </p:nvSpPr>
        <p:spPr>
          <a:xfrm>
            <a:off x="3448309" y="-589939"/>
            <a:ext cx="17373603" cy="2286001"/>
          </a:xfrm>
          <a:prstGeom prst="rect">
            <a:avLst/>
          </a:prstGeom>
        </p:spPr>
        <p:txBody>
          <a:bodyPr/>
          <a:lstStyle/>
          <a:p>
            <a:r>
              <a:t>Star-Formation in a Gas Cloud</a:t>
            </a:r>
          </a:p>
        </p:txBody>
      </p:sp>
      <p:sp>
        <p:nvSpPr>
          <p:cNvPr id="692" name="Star Formation Rate ∝   Cool Gas / (time scaleSF)"/>
          <p:cNvSpPr txBox="1"/>
          <p:nvPr/>
        </p:nvSpPr>
        <p:spPr>
          <a:xfrm>
            <a:off x="5008434" y="3403944"/>
            <a:ext cx="14253351" cy="91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50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Star Formation Rate ∝   Cool Gas / (time scale</a:t>
            </a:r>
            <a:r>
              <a:rPr baseline="-5999"/>
              <a:t>SF</a:t>
            </a:r>
            <a:r>
              <a:t>)</a:t>
            </a:r>
          </a:p>
        </p:txBody>
      </p:sp>
      <p:sp>
        <p:nvSpPr>
          <p:cNvPr id="693" name="ΣSFR ∝   Σgas / (time scaleSF)"/>
          <p:cNvSpPr txBox="1"/>
          <p:nvPr/>
        </p:nvSpPr>
        <p:spPr>
          <a:xfrm>
            <a:off x="5008434" y="6959301"/>
            <a:ext cx="14253351" cy="9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50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Σ</a:t>
            </a:r>
            <a:r>
              <a:rPr baseline="-5999"/>
              <a:t>SFR</a:t>
            </a:r>
            <a:r>
              <a:t> ∝   Σ</a:t>
            </a:r>
            <a:r>
              <a:rPr baseline="-5999"/>
              <a:t>gas</a:t>
            </a:r>
            <a:r>
              <a:t> / (time scale</a:t>
            </a:r>
            <a:r>
              <a:rPr baseline="-5999"/>
              <a:t>SF</a:t>
            </a:r>
            <a:r>
              <a:t>)</a:t>
            </a:r>
          </a:p>
        </p:txBody>
      </p:sp>
      <p:sp>
        <p:nvSpPr>
          <p:cNvPr id="694" name="Divide by Area to make Surface Density"/>
          <p:cNvSpPr txBox="1"/>
          <p:nvPr/>
        </p:nvSpPr>
        <p:spPr>
          <a:xfrm>
            <a:off x="5065324" y="5657824"/>
            <a:ext cx="1425335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Divide by Area to make Surface Density</a:t>
            </a:r>
          </a:p>
        </p:txBody>
      </p:sp>
      <p:sp>
        <p:nvSpPr>
          <p:cNvPr id="695" name="ΣSFR ∝   Σgas / tdyn"/>
          <p:cNvSpPr txBox="1"/>
          <p:nvPr/>
        </p:nvSpPr>
        <p:spPr>
          <a:xfrm>
            <a:off x="5008434" y="8273559"/>
            <a:ext cx="14253351" cy="91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50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Σ</a:t>
            </a:r>
            <a:r>
              <a:rPr baseline="-5999"/>
              <a:t>SFR</a:t>
            </a:r>
            <a:r>
              <a:t> ∝   Σ</a:t>
            </a:r>
            <a:r>
              <a:rPr baseline="-5999"/>
              <a:t>gas</a:t>
            </a:r>
            <a:r>
              <a:t> / t</a:t>
            </a:r>
            <a:r>
              <a:rPr baseline="-5999"/>
              <a:t>dyn</a:t>
            </a:r>
          </a:p>
        </p:txBody>
      </p:sp>
      <p:sp>
        <p:nvSpPr>
          <p:cNvPr id="696" name="ΣSFR ∝   Σgas / (Σgas-0.5)"/>
          <p:cNvSpPr txBox="1"/>
          <p:nvPr/>
        </p:nvSpPr>
        <p:spPr>
          <a:xfrm>
            <a:off x="5008434" y="9159183"/>
            <a:ext cx="14253351" cy="9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50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Σ</a:t>
            </a:r>
            <a:r>
              <a:rPr baseline="-5999"/>
              <a:t>SFR</a:t>
            </a:r>
            <a:r>
              <a:t> ∝   Σ</a:t>
            </a:r>
            <a:r>
              <a:rPr baseline="-5999"/>
              <a:t>gas</a:t>
            </a:r>
            <a:r>
              <a:t> / (Σ</a:t>
            </a:r>
            <a:r>
              <a:rPr baseline="-5999"/>
              <a:t>gas</a:t>
            </a:r>
            <a:r>
              <a:rPr baseline="31999"/>
              <a:t>-0.5</a:t>
            </a:r>
            <a:r>
              <a:t>)</a:t>
            </a:r>
          </a:p>
        </p:txBody>
      </p:sp>
      <p:sp>
        <p:nvSpPr>
          <p:cNvPr id="697" name="ΣSFR ∝   (Σgas )1.5"/>
          <p:cNvSpPr txBox="1"/>
          <p:nvPr/>
        </p:nvSpPr>
        <p:spPr>
          <a:xfrm>
            <a:off x="5065324" y="10308074"/>
            <a:ext cx="14253351" cy="91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50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Σ</a:t>
            </a:r>
            <a:r>
              <a:rPr baseline="-5999"/>
              <a:t>SFR</a:t>
            </a:r>
            <a:r>
              <a:t> ∝   (Σ</a:t>
            </a:r>
            <a:r>
              <a:rPr baseline="-5999"/>
              <a:t>gas</a:t>
            </a:r>
            <a:r>
              <a:t> )</a:t>
            </a:r>
            <a:r>
              <a:rPr baseline="31999"/>
              <a:t>1.5</a:t>
            </a:r>
          </a:p>
        </p:txBody>
      </p:sp>
      <p:sp>
        <p:nvSpPr>
          <p:cNvPr id="698" name="Kennicutt-Schmidt Law"/>
          <p:cNvSpPr txBox="1"/>
          <p:nvPr/>
        </p:nvSpPr>
        <p:spPr>
          <a:xfrm>
            <a:off x="5065324" y="11731976"/>
            <a:ext cx="1425335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Kennicutt-Schmidt Law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" grpId="2" animBg="1" advAuto="0"/>
      <p:bldP spid="694" grpId="1" animBg="1" advAuto="0"/>
      <p:bldP spid="695" grpId="3" animBg="1" advAuto="0"/>
      <p:bldP spid="696" grpId="4" animBg="1" advAuto="0"/>
      <p:bldP spid="697" grpId="5" animBg="1" advAuto="0"/>
      <p:bldP spid="698" grpId="6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image87.png" descr="image8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8043" y="1849251"/>
            <a:ext cx="9347202" cy="1160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88.png" descr="image8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983" y="8300617"/>
            <a:ext cx="7825133" cy="1890477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Kennicutt 1998"/>
          <p:cNvSpPr txBox="1"/>
          <p:nvPr/>
        </p:nvSpPr>
        <p:spPr>
          <a:xfrm>
            <a:off x="18621923" y="13140117"/>
            <a:ext cx="3580543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Kennicutt 1998</a:t>
            </a:r>
          </a:p>
        </p:txBody>
      </p:sp>
      <p:sp>
        <p:nvSpPr>
          <p:cNvPr id="705" name="For modeling, one can use an empirical relation (obs. results) e.g.…"/>
          <p:cNvSpPr txBox="1">
            <a:spLocks noGrp="1"/>
          </p:cNvSpPr>
          <p:nvPr>
            <p:ph type="body" sz="quarter" idx="1"/>
          </p:nvPr>
        </p:nvSpPr>
        <p:spPr>
          <a:xfrm>
            <a:off x="2912533" y="2006921"/>
            <a:ext cx="9347204" cy="6256550"/>
          </a:xfrm>
          <a:prstGeom prst="rect">
            <a:avLst/>
          </a:prstGeom>
        </p:spPr>
        <p:txBody>
          <a:bodyPr/>
          <a:lstStyle/>
          <a:p>
            <a:pPr marL="654297" indent="-654297">
              <a:lnSpc>
                <a:spcPct val="80000"/>
              </a:lnSpc>
              <a:spcBef>
                <a:spcPts val="1000"/>
              </a:spcBef>
              <a:defRPr sz="4200"/>
            </a:pPr>
            <a:endParaRPr sz="3600"/>
          </a:p>
          <a:p>
            <a:pPr marL="654297" indent="-654297">
              <a:lnSpc>
                <a:spcPct val="80000"/>
              </a:lnSpc>
              <a:spcBef>
                <a:spcPts val="1000"/>
              </a:spcBef>
              <a:defRPr sz="4200"/>
            </a:pPr>
            <a:endParaRPr sz="3600"/>
          </a:p>
          <a:p>
            <a:pPr marL="654297" indent="-654297">
              <a:lnSpc>
                <a:spcPct val="80000"/>
              </a:lnSpc>
              <a:spcBef>
                <a:spcPts val="1000"/>
              </a:spcBef>
              <a:defRPr sz="4200"/>
            </a:pPr>
            <a:r>
              <a:t>For modeling, one can use an </a:t>
            </a:r>
            <a:r>
              <a:rPr>
                <a:solidFill>
                  <a:srgbClr val="FF0000"/>
                </a:solidFill>
              </a:rPr>
              <a:t>empirical relation (obs. results) </a:t>
            </a:r>
            <a:r>
              <a:t>e.g.              </a:t>
            </a:r>
          </a:p>
          <a:p>
            <a:pPr marL="0" indent="0">
              <a:lnSpc>
                <a:spcPct val="80000"/>
              </a:lnSpc>
              <a:spcBef>
                <a:spcPts val="1000"/>
              </a:spcBef>
              <a:buSzTx/>
              <a:buNone/>
              <a:defRPr sz="4200"/>
            </a:pPr>
            <a:r>
              <a:t>    Kennicutt-Schmidt law (Kennicutt98) </a:t>
            </a:r>
          </a:p>
          <a:p>
            <a:pPr marL="0" indent="0">
              <a:lnSpc>
                <a:spcPct val="80000"/>
              </a:lnSpc>
              <a:spcBef>
                <a:spcPts val="1000"/>
              </a:spcBef>
              <a:buSzTx/>
              <a:buNone/>
              <a:defRPr sz="4200"/>
            </a:pPr>
            <a:r>
              <a:t>   to reduce the model parameters</a:t>
            </a:r>
          </a:p>
        </p:txBody>
      </p:sp>
      <p:sp>
        <p:nvSpPr>
          <p:cNvPr id="706" name="Star-Formation in a Gas Cloud"/>
          <p:cNvSpPr txBox="1">
            <a:spLocks noGrp="1"/>
          </p:cNvSpPr>
          <p:nvPr>
            <p:ph type="title"/>
          </p:nvPr>
        </p:nvSpPr>
        <p:spPr>
          <a:xfrm>
            <a:off x="3448309" y="-589939"/>
            <a:ext cx="17373603" cy="2286001"/>
          </a:xfrm>
          <a:prstGeom prst="rect">
            <a:avLst/>
          </a:prstGeom>
        </p:spPr>
        <p:txBody>
          <a:bodyPr/>
          <a:lstStyle/>
          <a:p>
            <a:r>
              <a:t>Star-Formation in a Gas Cloud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As the cool gas forms stars, there will be SNe explosions…"/>
          <p:cNvSpPr txBox="1">
            <a:spLocks noGrp="1"/>
          </p:cNvSpPr>
          <p:nvPr>
            <p:ph type="title"/>
          </p:nvPr>
        </p:nvSpPr>
        <p:spPr>
          <a:xfrm>
            <a:off x="4676584" y="506919"/>
            <a:ext cx="15030831" cy="12081179"/>
          </a:xfrm>
          <a:prstGeom prst="rect">
            <a:avLst/>
          </a:prstGeom>
        </p:spPr>
        <p:txBody>
          <a:bodyPr/>
          <a:lstStyle/>
          <a:p>
            <a:r>
              <a:t>As the cool gas forms stars, there will be SNe explosions…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366" t="5706" r="52661" b="53099"/>
          <a:stretch>
            <a:fillRect/>
          </a:stretch>
        </p:blipFill>
        <p:spPr>
          <a:xfrm>
            <a:off x="3461444" y="94598"/>
            <a:ext cx="17835285" cy="13526635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Feedback from Supernova Explosions"/>
          <p:cNvSpPr/>
          <p:nvPr/>
        </p:nvSpPr>
        <p:spPr>
          <a:xfrm>
            <a:off x="4399467" y="1081303"/>
            <a:ext cx="16503524" cy="2032317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Feedback from Supernova Explosions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What happens when two halos with galaxies at the…"/>
          <p:cNvSpPr txBox="1">
            <a:spLocks noGrp="1"/>
          </p:cNvSpPr>
          <p:nvPr>
            <p:ph type="title"/>
          </p:nvPr>
        </p:nvSpPr>
        <p:spPr>
          <a:xfrm>
            <a:off x="7730275" y="3206878"/>
            <a:ext cx="7416351" cy="573642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95117">
              <a:defRPr sz="7482"/>
            </a:pPr>
            <a:r>
              <a:t>What happens when two halos with galaxies at the</a:t>
            </a:r>
          </a:p>
          <a:p>
            <a:pPr defTabSz="795117">
              <a:defRPr sz="7482"/>
            </a:pPr>
            <a:r>
              <a:t>center merge?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r="81137" b="54004"/>
          <a:stretch>
            <a:fillRect/>
          </a:stretch>
        </p:blipFill>
        <p:spPr>
          <a:xfrm>
            <a:off x="12057884" y="-944382"/>
            <a:ext cx="7005206" cy="13199913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What happens when two halos with galaxies at the…"/>
          <p:cNvSpPr txBox="1">
            <a:spLocks noGrp="1"/>
          </p:cNvSpPr>
          <p:nvPr>
            <p:ph type="title"/>
          </p:nvPr>
        </p:nvSpPr>
        <p:spPr>
          <a:xfrm>
            <a:off x="4566261" y="2974850"/>
            <a:ext cx="7416351" cy="573642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95117">
              <a:defRPr sz="7482"/>
            </a:pPr>
            <a:r>
              <a:t>What happens when two halos with galaxies at the</a:t>
            </a:r>
          </a:p>
          <a:p>
            <a:pPr defTabSz="795117">
              <a:defRPr sz="7482"/>
            </a:pPr>
            <a:r>
              <a:t>center merge?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roup"/>
          <p:cNvGrpSpPr/>
          <p:nvPr/>
        </p:nvGrpSpPr>
        <p:grpSpPr>
          <a:xfrm>
            <a:off x="3351607" y="-89064"/>
            <a:ext cx="19644660" cy="15692429"/>
            <a:chOff x="0" y="0"/>
            <a:chExt cx="19644658" cy="15692428"/>
          </a:xfrm>
        </p:grpSpPr>
        <p:pic>
          <p:nvPicPr>
            <p:cNvPr id="72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2688" t="5436" r="5503" b="51337"/>
            <a:stretch>
              <a:fillRect/>
            </a:stretch>
          </p:blipFill>
          <p:spPr>
            <a:xfrm>
              <a:off x="0" y="0"/>
              <a:ext cx="17953103" cy="14343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9" name="Rectangle"/>
            <p:cNvSpPr/>
            <p:nvPr/>
          </p:nvSpPr>
          <p:spPr>
            <a:xfrm>
              <a:off x="6861792" y="7625064"/>
              <a:ext cx="10236522" cy="38844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0" name="Rectangle"/>
            <p:cNvSpPr/>
            <p:nvPr/>
          </p:nvSpPr>
          <p:spPr>
            <a:xfrm>
              <a:off x="9408136" y="11808013"/>
              <a:ext cx="10236523" cy="388441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05" t="52352" r="51064"/>
          <a:stretch>
            <a:fillRect/>
          </a:stretch>
        </p:blipFill>
        <p:spPr>
          <a:xfrm>
            <a:off x="2072878" y="-450387"/>
            <a:ext cx="20238125" cy="16294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2688" t="5436" r="5503" b="51337"/>
          <a:stretch>
            <a:fillRect/>
          </a:stretch>
        </p:blipFill>
        <p:spPr>
          <a:xfrm>
            <a:off x="3395710" y="295237"/>
            <a:ext cx="16428626" cy="13125442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Rectangle"/>
          <p:cNvSpPr/>
          <p:nvPr/>
        </p:nvSpPr>
        <p:spPr>
          <a:xfrm>
            <a:off x="9674837" y="7272823"/>
            <a:ext cx="9367294" cy="35545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1" name="Rectangle"/>
          <p:cNvSpPr/>
          <p:nvPr/>
        </p:nvSpPr>
        <p:spPr>
          <a:xfrm>
            <a:off x="12004960" y="11100580"/>
            <a:ext cx="9367294" cy="35545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2688" t="5436" r="5503" b="51337"/>
          <a:stretch>
            <a:fillRect/>
          </a:stretch>
        </p:blipFill>
        <p:spPr>
          <a:xfrm>
            <a:off x="3395710" y="295237"/>
            <a:ext cx="16428626" cy="13125442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gas cooling again!"/>
          <p:cNvSpPr txBox="1">
            <a:spLocks noGrp="1"/>
          </p:cNvSpPr>
          <p:nvPr>
            <p:ph type="title"/>
          </p:nvPr>
        </p:nvSpPr>
        <p:spPr>
          <a:xfrm>
            <a:off x="13630044" y="6286773"/>
            <a:ext cx="6244759" cy="1886327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gas cooling again!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media1.m4v" descr="media1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047999" y="-3"/>
            <a:ext cx="18288001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Volker Springel, Max-Plank-Institute for Astrophysics"/>
          <p:cNvSpPr txBox="1"/>
          <p:nvPr/>
        </p:nvSpPr>
        <p:spPr>
          <a:xfrm>
            <a:off x="15367001" y="13208170"/>
            <a:ext cx="7848601" cy="44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Volker Springel, Max-Plank-Institute for Astrophysics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3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9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ravitationally collapsed…"/>
          <p:cNvSpPr txBox="1">
            <a:spLocks noGrp="1"/>
          </p:cNvSpPr>
          <p:nvPr>
            <p:ph type="title"/>
          </p:nvPr>
        </p:nvSpPr>
        <p:spPr>
          <a:xfrm>
            <a:off x="3505199" y="2236835"/>
            <a:ext cx="17373603" cy="9242330"/>
          </a:xfrm>
          <a:prstGeom prst="rect">
            <a:avLst/>
          </a:prstGeom>
        </p:spPr>
        <p:txBody>
          <a:bodyPr/>
          <a:lstStyle/>
          <a:p>
            <a:r>
              <a:t>Gravitationally collapsed</a:t>
            </a:r>
          </a:p>
          <a:p>
            <a:r>
              <a:t>sources continue to grow…</a:t>
            </a:r>
          </a:p>
          <a:p>
            <a:r>
              <a:t>even after the nominal</a:t>
            </a:r>
          </a:p>
          <a:p>
            <a:r>
              <a:t>spherical collapse…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How might we expect a…"/>
          <p:cNvSpPr txBox="1">
            <a:spLocks noGrp="1"/>
          </p:cNvSpPr>
          <p:nvPr>
            <p:ph type="title"/>
          </p:nvPr>
        </p:nvSpPr>
        <p:spPr>
          <a:xfrm>
            <a:off x="3505199" y="971296"/>
            <a:ext cx="17373603" cy="9242329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How might we expect a </a:t>
            </a:r>
          </a:p>
          <a:p>
            <a:r>
              <a:t>collapsed source to behave</a:t>
            </a:r>
          </a:p>
          <a:p>
            <a:r>
              <a:t>as it grows in mass?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364" y="-1139482"/>
            <a:ext cx="20215272" cy="15620891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Growing Collapsed Halos Move through Star-Forming Band"/>
          <p:cNvSpPr/>
          <p:nvPr/>
        </p:nvSpPr>
        <p:spPr>
          <a:xfrm>
            <a:off x="4087740" y="146122"/>
            <a:ext cx="16497354" cy="228324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Growing Collapsed Halos Move through Star-Forming Band</a:t>
            </a:r>
          </a:p>
        </p:txBody>
      </p:sp>
      <p:sp>
        <p:nvSpPr>
          <p:cNvPr id="760" name="Oval"/>
          <p:cNvSpPr/>
          <p:nvPr/>
        </p:nvSpPr>
        <p:spPr>
          <a:xfrm>
            <a:off x="19736147" y="9318623"/>
            <a:ext cx="770633" cy="756183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1" name="Oval"/>
          <p:cNvSpPr/>
          <p:nvPr/>
        </p:nvSpPr>
        <p:spPr>
          <a:xfrm>
            <a:off x="19736147" y="10215562"/>
            <a:ext cx="770633" cy="756183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90224 -0.220262" pathEditMode="relative">
                                      <p:cBhvr>
                                        <p:cTn id="6" dur="1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0224 -0.220262 L -0.386182 -0.270128" pathEditMode="relative">
                                      <p:cBhvr>
                                        <p:cTn id="10" dur="1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6182 -0.270128 L -0.483295 -0.319668" pathEditMode="relative">
                                      <p:cBhvr>
                                        <p:cTn id="14" dur="1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99715 -0.167826" pathEditMode="relative">
                                      <p:cBhvr>
                                        <p:cTn id="22" dur="1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9715 -0.167826 L -0.374357 -0.272217" pathEditMode="relative">
                                      <p:cBhvr>
                                        <p:cTn id="26" dur="1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4357 -0.272217 L -0.487669 -0.310211" pathEditMode="relative">
                                      <p:cBhvr>
                                        <p:cTn id="30" dur="1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4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What happens as galaxies build up in mass?"/>
          <p:cNvSpPr txBox="1">
            <a:spLocks noGrp="1"/>
          </p:cNvSpPr>
          <p:nvPr>
            <p:ph type="title"/>
          </p:nvPr>
        </p:nvSpPr>
        <p:spPr>
          <a:xfrm>
            <a:off x="3505199" y="971296"/>
            <a:ext cx="17373603" cy="9242329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What happens as galaxies build up in mass?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t="22492" r="49884"/>
          <a:stretch>
            <a:fillRect/>
          </a:stretch>
        </p:blipFill>
        <p:spPr>
          <a:xfrm>
            <a:off x="9328155" y="585402"/>
            <a:ext cx="12194908" cy="14145375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Star Formation…"/>
          <p:cNvSpPr txBox="1">
            <a:spLocks noGrp="1"/>
          </p:cNvSpPr>
          <p:nvPr>
            <p:ph type="title"/>
          </p:nvPr>
        </p:nvSpPr>
        <p:spPr>
          <a:xfrm>
            <a:off x="3273172" y="570520"/>
            <a:ext cx="6705519" cy="9242330"/>
          </a:xfrm>
          <a:prstGeom prst="rect">
            <a:avLst/>
          </a:prstGeom>
        </p:spPr>
        <p:txBody>
          <a:bodyPr/>
          <a:lstStyle/>
          <a:p>
            <a:pPr>
              <a:defRPr sz="6200"/>
            </a:pPr>
            <a:r>
              <a:t>Star Formation</a:t>
            </a:r>
          </a:p>
          <a:p>
            <a:pPr>
              <a:defRPr sz="6200"/>
            </a:pPr>
            <a:r>
              <a:t>Rate </a:t>
            </a:r>
          </a:p>
          <a:p>
            <a:pPr>
              <a:defRPr sz="6200"/>
            </a:pPr>
            <a:endParaRPr/>
          </a:p>
          <a:p>
            <a:pPr>
              <a:defRPr sz="6200"/>
            </a:pPr>
            <a:r>
              <a:t>roughly</a:t>
            </a:r>
          </a:p>
          <a:p>
            <a:pPr>
              <a:defRPr sz="6200"/>
            </a:pPr>
            <a:r>
              <a:t>proportional</a:t>
            </a:r>
          </a:p>
          <a:p>
            <a:pPr>
              <a:defRPr sz="6200"/>
            </a:pPr>
            <a:r>
              <a:t>to</a:t>
            </a:r>
          </a:p>
          <a:p>
            <a:pPr>
              <a:defRPr sz="6200"/>
            </a:pPr>
            <a:endParaRPr/>
          </a:p>
          <a:p>
            <a:pPr>
              <a:defRPr sz="6200"/>
            </a:pPr>
            <a:r>
              <a:t>Stellar Mass</a:t>
            </a:r>
          </a:p>
        </p:txBody>
      </p:sp>
      <p:sp>
        <p:nvSpPr>
          <p:cNvPr id="769" name="Earlier Heard…"/>
          <p:cNvSpPr txBox="1"/>
          <p:nvPr/>
        </p:nvSpPr>
        <p:spPr>
          <a:xfrm>
            <a:off x="3273172" y="6233405"/>
            <a:ext cx="6705519" cy="924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3" tIns="91393" rIns="91393" bIns="91393" anchor="ctr">
            <a:normAutofit/>
          </a:bodyPr>
          <a:lstStyle/>
          <a:p>
            <a:pPr defTabSz="913928">
              <a:defRPr sz="3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Earlier Heard</a:t>
            </a:r>
          </a:p>
          <a:p>
            <a:pPr defTabSz="913928">
              <a:defRPr sz="3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Proportional</a:t>
            </a:r>
          </a:p>
          <a:p>
            <a:pPr defTabSz="913928">
              <a:defRPr sz="3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Gas Mass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t="22492" r="49884"/>
          <a:stretch>
            <a:fillRect/>
          </a:stretch>
        </p:blipFill>
        <p:spPr>
          <a:xfrm>
            <a:off x="9391436" y="585402"/>
            <a:ext cx="12194907" cy="14145375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Called…"/>
          <p:cNvSpPr txBox="1">
            <a:spLocks noGrp="1"/>
          </p:cNvSpPr>
          <p:nvPr>
            <p:ph type="title"/>
          </p:nvPr>
        </p:nvSpPr>
        <p:spPr>
          <a:xfrm>
            <a:off x="3041144" y="1583005"/>
            <a:ext cx="6705520" cy="9242330"/>
          </a:xfrm>
          <a:prstGeom prst="rect">
            <a:avLst/>
          </a:prstGeom>
        </p:spPr>
        <p:txBody>
          <a:bodyPr/>
          <a:lstStyle/>
          <a:p>
            <a:pPr>
              <a:defRPr sz="6200"/>
            </a:pPr>
            <a:r>
              <a:t>Called</a:t>
            </a:r>
          </a:p>
          <a:p>
            <a:pPr>
              <a:defRPr sz="6200"/>
            </a:pPr>
            <a:r>
              <a:t>Main</a:t>
            </a:r>
          </a:p>
          <a:p>
            <a:pPr>
              <a:defRPr sz="6200"/>
            </a:pPr>
            <a:r>
              <a:t>Sequence of</a:t>
            </a:r>
          </a:p>
          <a:p>
            <a:pPr>
              <a:defRPr sz="6200"/>
            </a:pPr>
            <a:r>
              <a:t>Star Formation</a:t>
            </a:r>
          </a:p>
          <a:p>
            <a:pPr>
              <a:defRPr sz="6200"/>
            </a:pPr>
            <a:r>
              <a:t>in Galaxies</a:t>
            </a:r>
          </a:p>
          <a:p>
            <a:pPr>
              <a:defRPr sz="6200"/>
            </a:pPr>
            <a:endParaRPr/>
          </a:p>
          <a:p>
            <a:pPr>
              <a:defRPr sz="6200"/>
            </a:pPr>
            <a:r>
              <a:t>Starbursts</a:t>
            </a:r>
          </a:p>
          <a:p>
            <a:pPr>
              <a:defRPr sz="6200"/>
            </a:pPr>
            <a:r>
              <a:t>Above</a:t>
            </a:r>
          </a:p>
          <a:p>
            <a:pPr>
              <a:defRPr sz="6200"/>
            </a:pPr>
            <a:r>
              <a:t>Sequence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2473" t="32649" r="14913" b="26157"/>
          <a:stretch>
            <a:fillRect/>
          </a:stretch>
        </p:blipFill>
        <p:spPr>
          <a:xfrm>
            <a:off x="3975704" y="262019"/>
            <a:ext cx="16432829" cy="13192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Does the main…"/>
          <p:cNvSpPr txBox="1">
            <a:spLocks noGrp="1"/>
          </p:cNvSpPr>
          <p:nvPr>
            <p:ph type="title"/>
          </p:nvPr>
        </p:nvSpPr>
        <p:spPr>
          <a:xfrm>
            <a:off x="3505199" y="971296"/>
            <a:ext cx="17373603" cy="9242329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Does the main </a:t>
            </a:r>
          </a:p>
          <a:p>
            <a:r>
              <a:t>sequence of star formation in galaxies evolve?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1268" t="4370" r="20231" b="16146"/>
          <a:stretch>
            <a:fillRect/>
          </a:stretch>
        </p:blipFill>
        <p:spPr>
          <a:xfrm>
            <a:off x="4616411" y="443041"/>
            <a:ext cx="15509499" cy="1349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Evolution likely due to…"/>
          <p:cNvSpPr txBox="1">
            <a:spLocks noGrp="1"/>
          </p:cNvSpPr>
          <p:nvPr>
            <p:ph type="title"/>
          </p:nvPr>
        </p:nvSpPr>
        <p:spPr>
          <a:xfrm>
            <a:off x="3505199" y="971296"/>
            <a:ext cx="17373603" cy="9242329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Evolution likely due to</a:t>
            </a:r>
          </a:p>
          <a:p>
            <a:r>
              <a:t>evolution in accretion</a:t>
            </a:r>
          </a:p>
          <a:p>
            <a:r>
              <a:t>rate of gas across</a:t>
            </a:r>
          </a:p>
          <a:p>
            <a:r>
              <a:t>cosmic time…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1134" t="51399" r="4309" b="5034"/>
          <a:stretch>
            <a:fillRect/>
          </a:stretch>
        </p:blipFill>
        <p:spPr>
          <a:xfrm>
            <a:off x="2305645" y="-611783"/>
            <a:ext cx="19772699" cy="14939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2473" t="32649" r="14913" b="26157"/>
          <a:stretch>
            <a:fillRect/>
          </a:stretch>
        </p:blipFill>
        <p:spPr>
          <a:xfrm>
            <a:off x="3975704" y="262019"/>
            <a:ext cx="16432829" cy="13192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This relation is mirrored…"/>
          <p:cNvSpPr txBox="1">
            <a:spLocks noGrp="1"/>
          </p:cNvSpPr>
          <p:nvPr>
            <p:ph type="title"/>
          </p:nvPr>
        </p:nvSpPr>
        <p:spPr>
          <a:xfrm>
            <a:off x="3505199" y="971296"/>
            <a:ext cx="17373603" cy="9242329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This relation is mirrored</a:t>
            </a:r>
          </a:p>
          <a:p>
            <a:r>
              <a:t>when looking at galaxies</a:t>
            </a:r>
          </a:p>
          <a:p>
            <a:r>
              <a:t>as a function of color…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When Dividing Galaxies by Color, One Sees a Bimodal Relation"/>
          <p:cNvSpPr txBox="1"/>
          <p:nvPr/>
        </p:nvSpPr>
        <p:spPr>
          <a:xfrm>
            <a:off x="3637359" y="142875"/>
            <a:ext cx="16323470" cy="11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When Dividing Galaxies by Color, One Sees a Bimodal Relation </a:t>
            </a:r>
          </a:p>
        </p:txBody>
      </p:sp>
      <p:grpSp>
        <p:nvGrpSpPr>
          <p:cNvPr id="816" name="Group"/>
          <p:cNvGrpSpPr/>
          <p:nvPr/>
        </p:nvGrpSpPr>
        <p:grpSpPr>
          <a:xfrm>
            <a:off x="4206860" y="3125390"/>
            <a:ext cx="14520136" cy="10108407"/>
            <a:chOff x="0" y="0"/>
            <a:chExt cx="14520135" cy="10108406"/>
          </a:xfrm>
        </p:grpSpPr>
        <p:pic>
          <p:nvPicPr>
            <p:cNvPr id="803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037" t="37478" r="62351" b="16974"/>
            <a:stretch>
              <a:fillRect/>
            </a:stretch>
          </p:blipFill>
          <p:spPr>
            <a:xfrm>
              <a:off x="1566750" y="0"/>
              <a:ext cx="9230800" cy="8839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4" name="color"/>
            <p:cNvSpPr txBox="1"/>
            <p:nvPr/>
          </p:nvSpPr>
          <p:spPr>
            <a:xfrm>
              <a:off x="0" y="2991730"/>
              <a:ext cx="1928813" cy="785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42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color</a:t>
              </a:r>
            </a:p>
          </p:txBody>
        </p:sp>
        <p:sp>
          <p:nvSpPr>
            <p:cNvPr id="805" name="luminosity"/>
            <p:cNvSpPr txBox="1"/>
            <p:nvPr/>
          </p:nvSpPr>
          <p:spPr>
            <a:xfrm>
              <a:off x="4860252" y="8076610"/>
              <a:ext cx="3625455" cy="10001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>
              <a:lvl1pPr defTabSz="821531">
                <a:defRPr sz="44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luminosity</a:t>
              </a:r>
            </a:p>
          </p:txBody>
        </p:sp>
        <p:grpSp>
          <p:nvGrpSpPr>
            <p:cNvPr id="808" name="Group"/>
            <p:cNvGrpSpPr/>
            <p:nvPr/>
          </p:nvGrpSpPr>
          <p:grpSpPr>
            <a:xfrm>
              <a:off x="2458142" y="188473"/>
              <a:ext cx="10727315" cy="2427772"/>
              <a:chOff x="0" y="0"/>
              <a:chExt cx="10727313" cy="2427771"/>
            </a:xfrm>
          </p:grpSpPr>
          <p:sp>
            <p:nvSpPr>
              <p:cNvPr id="806" name="Oval"/>
              <p:cNvSpPr/>
              <p:nvPr/>
            </p:nvSpPr>
            <p:spPr>
              <a:xfrm rot="21053302">
                <a:off x="88052" y="434349"/>
                <a:ext cx="5609879" cy="1559073"/>
              </a:xfrm>
              <a:prstGeom prst="ellips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5600" b="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807" name="“red sequence”"/>
              <p:cNvSpPr txBox="1"/>
              <p:nvPr/>
            </p:nvSpPr>
            <p:spPr>
              <a:xfrm>
                <a:off x="5708829" y="297605"/>
                <a:ext cx="5018485" cy="928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Autofit/>
              </a:bodyPr>
              <a:lstStyle>
                <a:lvl1pPr defTabSz="821531">
                  <a:defRPr sz="5600" b="0">
                    <a:solidFill>
                      <a:srgbClr val="FF4013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“red sequence”</a:t>
                </a:r>
              </a:p>
            </p:txBody>
          </p:sp>
        </p:grpSp>
        <p:grpSp>
          <p:nvGrpSpPr>
            <p:cNvPr id="811" name="Group"/>
            <p:cNvGrpSpPr/>
            <p:nvPr/>
          </p:nvGrpSpPr>
          <p:grpSpPr>
            <a:xfrm>
              <a:off x="2068048" y="1774623"/>
              <a:ext cx="9925169" cy="3499854"/>
              <a:chOff x="0" y="0"/>
              <a:chExt cx="9925168" cy="3499853"/>
            </a:xfrm>
          </p:grpSpPr>
          <p:sp>
            <p:nvSpPr>
              <p:cNvPr id="809" name="Oval"/>
              <p:cNvSpPr/>
              <p:nvPr/>
            </p:nvSpPr>
            <p:spPr>
              <a:xfrm rot="21053302">
                <a:off x="174023" y="427498"/>
                <a:ext cx="5609879" cy="2644856"/>
              </a:xfrm>
              <a:prstGeom prst="ellipse">
                <a:avLst/>
              </a:prstGeom>
              <a:noFill/>
              <a:ln w="25400" cap="flat">
                <a:solidFill>
                  <a:srgbClr val="5E30EB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5600" b="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810" name="“blue cloud”"/>
              <p:cNvSpPr txBox="1"/>
              <p:nvPr/>
            </p:nvSpPr>
            <p:spPr>
              <a:xfrm>
                <a:off x="5832602" y="1044021"/>
                <a:ext cx="4092566" cy="821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Autofit/>
              </a:bodyPr>
              <a:lstStyle>
                <a:lvl1pPr defTabSz="821531">
                  <a:defRPr sz="5600" b="0">
                    <a:solidFill>
                      <a:srgbClr val="5E30EB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“blue cloud”</a:t>
                </a:r>
              </a:p>
            </p:txBody>
          </p:sp>
        </p:grpSp>
        <p:grpSp>
          <p:nvGrpSpPr>
            <p:cNvPr id="814" name="Group"/>
            <p:cNvGrpSpPr/>
            <p:nvPr/>
          </p:nvGrpSpPr>
          <p:grpSpPr>
            <a:xfrm>
              <a:off x="6733449" y="1502259"/>
              <a:ext cx="7786687" cy="1107283"/>
              <a:chOff x="0" y="0"/>
              <a:chExt cx="7786685" cy="1107281"/>
            </a:xfrm>
          </p:grpSpPr>
          <p:sp>
            <p:nvSpPr>
              <p:cNvPr id="812" name="“green valley”"/>
              <p:cNvSpPr txBox="1"/>
              <p:nvPr/>
            </p:nvSpPr>
            <p:spPr>
              <a:xfrm>
                <a:off x="2816483" y="0"/>
                <a:ext cx="4970203" cy="11072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Autofit/>
              </a:bodyPr>
              <a:lstStyle>
                <a:lvl1pPr defTabSz="821531">
                  <a:defRPr sz="5600" b="0">
                    <a:solidFill>
                      <a:srgbClr val="4F7A28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“green valley”</a:t>
                </a:r>
              </a:p>
            </p:txBody>
          </p:sp>
          <p:sp>
            <p:nvSpPr>
              <p:cNvPr id="813" name="Line"/>
              <p:cNvSpPr/>
              <p:nvPr/>
            </p:nvSpPr>
            <p:spPr>
              <a:xfrm>
                <a:off x="0" y="581306"/>
                <a:ext cx="3116138" cy="18012"/>
              </a:xfrm>
              <a:prstGeom prst="line">
                <a:avLst/>
              </a:prstGeom>
              <a:noFill/>
              <a:ln w="50800" cap="flat">
                <a:solidFill>
                  <a:srgbClr val="4F7A28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 defTabSz="642937">
                  <a:defRPr sz="1600" b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15" name="There is a clear bimodality to the distribution!"/>
            <p:cNvSpPr txBox="1"/>
            <p:nvPr/>
          </p:nvSpPr>
          <p:spPr>
            <a:xfrm>
              <a:off x="789718" y="9108281"/>
              <a:ext cx="12965907" cy="10001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Autofit/>
            </a:bodyPr>
            <a:lstStyle/>
            <a:p>
              <a:pPr defTabSz="821531">
                <a:defRPr sz="44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There is a clear </a:t>
              </a:r>
              <a:r>
                <a:rPr b="1" i="1"/>
                <a:t>bimodality</a:t>
              </a:r>
              <a:r>
                <a:t> to the distribution!</a:t>
              </a:r>
            </a:p>
          </p:txBody>
        </p:sp>
      </p:grpSp>
      <p:sp>
        <p:nvSpPr>
          <p:cNvPr id="817" name="Galaxies whose colors lie…"/>
          <p:cNvSpPr txBox="1"/>
          <p:nvPr/>
        </p:nvSpPr>
        <p:spPr>
          <a:xfrm>
            <a:off x="4191000" y="1847384"/>
            <a:ext cx="6929438" cy="150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Galaxies whose colors lie</a:t>
            </a:r>
          </a:p>
          <a:p>
            <a: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on “red sequence”</a:t>
            </a:r>
          </a:p>
        </p:txBody>
      </p:sp>
      <p:sp>
        <p:nvSpPr>
          <p:cNvPr id="818" name="Galaxies whose colors lie within the “blue cloud”"/>
          <p:cNvSpPr txBox="1"/>
          <p:nvPr/>
        </p:nvSpPr>
        <p:spPr>
          <a:xfrm>
            <a:off x="12865300" y="1847384"/>
            <a:ext cx="6929439" cy="150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defTabSz="821531">
              <a:defRPr sz="44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Galaxies whose colors lie within the “blue cloud”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Observational Fact:"/>
          <p:cNvSpPr txBox="1">
            <a:spLocks noGrp="1"/>
          </p:cNvSpPr>
          <p:nvPr>
            <p:ph type="title"/>
          </p:nvPr>
        </p:nvSpPr>
        <p:spPr>
          <a:xfrm>
            <a:off x="3505199" y="137425"/>
            <a:ext cx="17373603" cy="2286001"/>
          </a:xfrm>
          <a:prstGeom prst="rect">
            <a:avLst/>
          </a:prstGeom>
        </p:spPr>
        <p:txBody>
          <a:bodyPr/>
          <a:lstStyle/>
          <a:p>
            <a:r>
              <a:t>Observational Fact:</a:t>
            </a:r>
          </a:p>
        </p:txBody>
      </p:sp>
      <p:sp>
        <p:nvSpPr>
          <p:cNvPr id="821" name="Galaxies are found…"/>
          <p:cNvSpPr txBox="1"/>
          <p:nvPr/>
        </p:nvSpPr>
        <p:spPr>
          <a:xfrm>
            <a:off x="3288939" y="3433291"/>
            <a:ext cx="17373602" cy="283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3" tIns="91393" rIns="91393" bIns="91393" anchor="ctr">
            <a:normAutofit/>
          </a:bodyPr>
          <a:lstStyle/>
          <a:p>
            <a:pPr defTabSz="913928">
              <a:defRPr sz="8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Galaxies are found</a:t>
            </a:r>
          </a:p>
          <a:p>
            <a:pPr defTabSz="913928">
              <a:defRPr sz="8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 be </a:t>
            </a:r>
            <a:r>
              <a:rPr>
                <a:solidFill>
                  <a:srgbClr val="0365C0"/>
                </a:solidFill>
              </a:rPr>
              <a:t>blue and star-forming</a:t>
            </a:r>
          </a:p>
        </p:txBody>
      </p:sp>
      <p:sp>
        <p:nvSpPr>
          <p:cNvPr id="822" name="or…"/>
          <p:cNvSpPr txBox="1"/>
          <p:nvPr/>
        </p:nvSpPr>
        <p:spPr>
          <a:xfrm>
            <a:off x="3505199" y="7628871"/>
            <a:ext cx="17373603" cy="415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3" tIns="91393" rIns="91393" bIns="91393" anchor="ctr">
            <a:normAutofit/>
          </a:bodyPr>
          <a:lstStyle/>
          <a:p>
            <a:pPr defTabSz="913928">
              <a:defRPr sz="8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or</a:t>
            </a:r>
          </a:p>
          <a:p>
            <a:pPr defTabSz="913928">
              <a:defRPr sz="8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3928">
              <a:defRPr sz="8600" b="0"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red and non-star-forming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364" y="-1139482"/>
            <a:ext cx="20215272" cy="15620891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Growing Collapsed Halos Move through Star-Forming Band"/>
          <p:cNvSpPr/>
          <p:nvPr/>
        </p:nvSpPr>
        <p:spPr>
          <a:xfrm>
            <a:off x="4087740" y="146122"/>
            <a:ext cx="16497354" cy="228324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Growing Collapsed Halos Move through Star-Forming Band</a:t>
            </a:r>
          </a:p>
        </p:txBody>
      </p:sp>
      <p:sp>
        <p:nvSpPr>
          <p:cNvPr id="828" name="Oval"/>
          <p:cNvSpPr/>
          <p:nvPr/>
        </p:nvSpPr>
        <p:spPr>
          <a:xfrm>
            <a:off x="19736147" y="9318623"/>
            <a:ext cx="770633" cy="756183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29" name="Oval"/>
          <p:cNvSpPr/>
          <p:nvPr/>
        </p:nvSpPr>
        <p:spPr>
          <a:xfrm>
            <a:off x="12674203" y="6288337"/>
            <a:ext cx="770633" cy="756184"/>
          </a:xfrm>
          <a:prstGeom prst="ellipse">
            <a:avLst/>
          </a:prstGeom>
          <a:solidFill>
            <a:srgbClr val="C8250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30" name="Star-Formation…"/>
          <p:cNvSpPr/>
          <p:nvPr/>
        </p:nvSpPr>
        <p:spPr>
          <a:xfrm>
            <a:off x="10834687" y="3217229"/>
            <a:ext cx="6017494" cy="228324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4200" b="0">
                <a:latin typeface="Arial"/>
                <a:ea typeface="Arial"/>
                <a:cs typeface="Arial"/>
                <a:sym typeface="Arial"/>
              </a:defRPr>
            </a:pPr>
            <a:r>
              <a:t>Star-Formation</a:t>
            </a:r>
          </a:p>
          <a:p>
            <a:pPr defTabSz="821531">
              <a:defRPr sz="4200" b="0">
                <a:latin typeface="Arial"/>
                <a:ea typeface="Arial"/>
                <a:cs typeface="Arial"/>
                <a:sym typeface="Arial"/>
              </a:defRPr>
            </a:pPr>
            <a:r>
              <a:t>stops due to quenching</a:t>
            </a:r>
          </a:p>
          <a:p>
            <a:pPr defTabSz="821531">
              <a:defRPr sz="4200" b="0">
                <a:latin typeface="Arial"/>
                <a:ea typeface="Arial"/>
                <a:cs typeface="Arial"/>
                <a:sym typeface="Arial"/>
              </a:defRPr>
            </a:pPr>
            <a:r>
              <a:t>process</a:t>
            </a:r>
          </a:p>
        </p:txBody>
      </p:sp>
      <p:sp>
        <p:nvSpPr>
          <p:cNvPr id="831" name="Quenching perhaps…"/>
          <p:cNvSpPr/>
          <p:nvPr/>
        </p:nvSpPr>
        <p:spPr>
          <a:xfrm>
            <a:off x="12660958" y="11073830"/>
            <a:ext cx="8873840" cy="228324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4200" b="0">
                <a:latin typeface="Arial"/>
                <a:ea typeface="Arial"/>
                <a:cs typeface="Arial"/>
                <a:sym typeface="Arial"/>
              </a:defRPr>
            </a:pPr>
            <a:r>
              <a:t>Quenching perhaps</a:t>
            </a:r>
          </a:p>
          <a:p>
            <a:pPr defTabSz="821531">
              <a:defRPr sz="4200" b="0">
                <a:latin typeface="Arial"/>
                <a:ea typeface="Arial"/>
                <a:cs typeface="Arial"/>
                <a:sym typeface="Arial"/>
              </a:defRPr>
            </a:pPr>
            <a:r>
              <a:t>due to energy output</a:t>
            </a:r>
          </a:p>
          <a:p>
            <a:pPr defTabSz="821531">
              <a:defRPr sz="4200" b="0">
                <a:latin typeface="Arial"/>
                <a:ea typeface="Arial"/>
                <a:cs typeface="Arial"/>
                <a:sym typeface="Arial"/>
              </a:defRPr>
            </a:pPr>
            <a:r>
              <a:t>from AGN at center of galaxies?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90224 -0.220262" pathEditMode="relative">
                                      <p:cBhvr>
                                        <p:cTn id="6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09124 -0.062998" pathEditMode="relative">
                                      <p:cBhvr>
                                        <p:cTn id="20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124 -0.062998 L -0.203428 -0.107005" pathEditMode="relative">
                                      <p:cBhvr>
                                        <p:cTn id="24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2" animBg="1" advAuto="0"/>
      <p:bldP spid="829" grpId="4" animBg="1" advAuto="0"/>
      <p:bldP spid="830" grpId="3" animBg="1" advAuto="0"/>
      <p:bldP spid="831" grpId="7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o how does this fit into shaping our observed Universe?"/>
          <p:cNvSpPr txBox="1">
            <a:spLocks noGrp="1"/>
          </p:cNvSpPr>
          <p:nvPr>
            <p:ph type="title"/>
          </p:nvPr>
        </p:nvSpPr>
        <p:spPr>
          <a:xfrm>
            <a:off x="1689100" y="4401343"/>
            <a:ext cx="21005800" cy="4913314"/>
          </a:xfrm>
          <a:prstGeom prst="rect">
            <a:avLst/>
          </a:prstGeom>
        </p:spPr>
        <p:txBody>
          <a:bodyPr anchor="ctr"/>
          <a:lstStyle>
            <a:lvl1pPr algn="ctr" defTabSz="808990">
              <a:defRPr sz="10976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So how does this fit into shaping our observed Universe?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Reionization of the Universe"/>
          <p:cNvSpPr/>
          <p:nvPr/>
        </p:nvSpPr>
        <p:spPr>
          <a:xfrm>
            <a:off x="6116638" y="0"/>
            <a:ext cx="12144376" cy="3446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898525">
              <a:buClr>
                <a:srgbClr val="FF2600"/>
              </a:buClr>
              <a:buFont typeface="Arial"/>
              <a:tabLst>
                <a:tab pos="889000" algn="l"/>
                <a:tab pos="1803400" algn="l"/>
                <a:tab pos="2692400" algn="l"/>
                <a:tab pos="3581400" algn="l"/>
                <a:tab pos="4495800" algn="l"/>
                <a:tab pos="5384800" algn="l"/>
                <a:tab pos="6299200" algn="l"/>
                <a:tab pos="7175500" algn="l"/>
                <a:tab pos="8064500" algn="l"/>
                <a:tab pos="8978900" algn="l"/>
                <a:tab pos="9867900" algn="l"/>
                <a:tab pos="10756900" algn="l"/>
                <a:tab pos="11671300" algn="l"/>
                <a:tab pos="12573000" algn="l"/>
                <a:tab pos="13474700" algn="l"/>
                <a:tab pos="14376400" algn="l"/>
                <a:tab pos="15265400" algn="l"/>
                <a:tab pos="16179800" algn="l"/>
                <a:tab pos="17068800" algn="l"/>
                <a:tab pos="17957800" algn="l"/>
                <a:tab pos="17983200" algn="l"/>
              </a:tabLst>
              <a:defRPr sz="6600" b="0">
                <a:solidFill>
                  <a:srgbClr val="FFFB00"/>
                </a:solidFill>
                <a:uFill>
                  <a:solidFill>
                    <a:srgbClr val="FF26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Reionization of the Universe</a:t>
            </a:r>
          </a:p>
        </p:txBody>
      </p:sp>
      <p:pic>
        <p:nvPicPr>
          <p:cNvPr id="836" name="CMB_Timeline150-wmap.jpg" descr="CMB_Timeline150-wmap.jpg"/>
          <p:cNvPicPr>
            <a:picLocks noChangeAspect="1"/>
          </p:cNvPicPr>
          <p:nvPr/>
        </p:nvPicPr>
        <p:blipFill>
          <a:blip r:embed="rId2">
            <a:extLst/>
          </a:blip>
          <a:srcRect l="16994" t="15611" r="11751" b="16071"/>
          <a:stretch>
            <a:fillRect/>
          </a:stretch>
        </p:blipFill>
        <p:spPr>
          <a:xfrm>
            <a:off x="5280421" y="3036093"/>
            <a:ext cx="14091048" cy="97333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3" name="Group"/>
          <p:cNvGrpSpPr/>
          <p:nvPr/>
        </p:nvGrpSpPr>
        <p:grpSpPr>
          <a:xfrm>
            <a:off x="3412142" y="8161734"/>
            <a:ext cx="17856531" cy="5486130"/>
            <a:chOff x="8203" y="0"/>
            <a:chExt cx="17856530" cy="5486129"/>
          </a:xfrm>
        </p:grpSpPr>
        <p:grpSp>
          <p:nvGrpSpPr>
            <p:cNvPr id="871" name="Group"/>
            <p:cNvGrpSpPr/>
            <p:nvPr/>
          </p:nvGrpSpPr>
          <p:grpSpPr>
            <a:xfrm>
              <a:off x="8204" y="0"/>
              <a:ext cx="17856530" cy="5486130"/>
              <a:chOff x="8204" y="0"/>
              <a:chExt cx="17856529" cy="5486129"/>
            </a:xfrm>
          </p:grpSpPr>
          <p:sp>
            <p:nvSpPr>
              <p:cNvPr id="837" name="Age of Universe"/>
              <p:cNvSpPr/>
              <p:nvPr/>
            </p:nvSpPr>
            <p:spPr>
              <a:xfrm>
                <a:off x="108404" y="4177222"/>
                <a:ext cx="3821908" cy="13089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3578" tIns="53578" rIns="53578" bIns="53578" numCol="1" anchor="ctr">
                <a:spAutoFit/>
              </a:bodyPr>
              <a:lstStyle>
                <a:lvl1pPr defTabSz="821531">
                  <a:defRPr sz="4200" b="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Age of Universe</a:t>
                </a:r>
              </a:p>
            </p:txBody>
          </p:sp>
          <p:sp>
            <p:nvSpPr>
              <p:cNvPr id="838" name="Billions of Years (Gyr)"/>
              <p:cNvSpPr/>
              <p:nvPr/>
            </p:nvSpPr>
            <p:spPr>
              <a:xfrm>
                <a:off x="5335309" y="3944454"/>
                <a:ext cx="6554392" cy="699308"/>
              </a:xfrm>
              <a:prstGeom prst="rect">
                <a:avLst/>
              </a:prstGeom>
              <a:solidFill>
                <a:srgbClr val="23232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3578" tIns="53578" rIns="53578" bIns="53578" numCol="1" anchor="ctr">
                <a:spAutoFit/>
              </a:bodyPr>
              <a:lstStyle>
                <a:lvl1pPr defTabSz="821531">
                  <a:defRPr sz="4200" b="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Billions of Years (Gyr)</a:t>
                </a:r>
              </a:p>
            </p:txBody>
          </p:sp>
          <p:grpSp>
            <p:nvGrpSpPr>
              <p:cNvPr id="846" name="Group"/>
              <p:cNvGrpSpPr/>
              <p:nvPr/>
            </p:nvGrpSpPr>
            <p:grpSpPr>
              <a:xfrm>
                <a:off x="13002874" y="0"/>
                <a:ext cx="4861861" cy="3946922"/>
                <a:chOff x="0" y="0"/>
                <a:chExt cx="4861859" cy="3946921"/>
              </a:xfrm>
            </p:grpSpPr>
            <p:sp>
              <p:nvSpPr>
                <p:cNvPr id="839" name="Rectangle"/>
                <p:cNvSpPr/>
                <p:nvPr/>
              </p:nvSpPr>
              <p:spPr>
                <a:xfrm>
                  <a:off x="0" y="17859"/>
                  <a:ext cx="3339704" cy="39112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942192"/>
                    </a:gs>
                    <a:gs pos="100000">
                      <a:srgbClr val="94219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sp>
              <p:nvSpPr>
                <p:cNvPr id="840" name="Rectangle"/>
                <p:cNvSpPr/>
                <p:nvPr/>
              </p:nvSpPr>
              <p:spPr>
                <a:xfrm>
                  <a:off x="2964656" y="0"/>
                  <a:ext cx="1714501" cy="3946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942192"/>
                    </a:gs>
                    <a:gs pos="100000">
                      <a:srgbClr val="94219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sp>
              <p:nvSpPr>
                <p:cNvPr id="841" name="Now"/>
                <p:cNvSpPr/>
                <p:nvPr/>
              </p:nvSpPr>
              <p:spPr>
                <a:xfrm>
                  <a:off x="3135214" y="124691"/>
                  <a:ext cx="1571626" cy="6993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>
                  <a:lvl1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Now</a:t>
                  </a:r>
                </a:p>
              </p:txBody>
            </p:sp>
            <p:sp>
              <p:nvSpPr>
                <p:cNvPr id="842" name="Line"/>
                <p:cNvSpPr/>
                <p:nvPr/>
              </p:nvSpPr>
              <p:spPr>
                <a:xfrm flipV="1">
                  <a:off x="3929062" y="1464468"/>
                  <a:ext cx="1" cy="91082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3" name="Normal…"/>
                <p:cNvSpPr/>
                <p:nvPr/>
              </p:nvSpPr>
              <p:spPr>
                <a:xfrm>
                  <a:off x="354152" y="65279"/>
                  <a:ext cx="2643189" cy="130890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/>
                <a:p>
                  <a: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Normal</a:t>
                  </a:r>
                </a:p>
                <a:p>
                  <a: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Galaxies</a:t>
                  </a:r>
                </a:p>
              </p:txBody>
            </p:sp>
            <p:sp>
              <p:nvSpPr>
                <p:cNvPr id="844" name="Line"/>
                <p:cNvSpPr/>
                <p:nvPr/>
              </p:nvSpPr>
              <p:spPr>
                <a:xfrm flipV="1">
                  <a:off x="1821656" y="1607343"/>
                  <a:ext cx="1" cy="91082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1     2   3   13.7"/>
                <p:cNvSpPr/>
                <p:nvPr/>
              </p:nvSpPr>
              <p:spPr>
                <a:xfrm>
                  <a:off x="272000" y="2860033"/>
                  <a:ext cx="4589860" cy="69930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>
                  <a:lvl1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1     2   3   13.7</a:t>
                  </a:r>
                </a:p>
              </p:txBody>
            </p:sp>
          </p:grpSp>
          <p:grpSp>
            <p:nvGrpSpPr>
              <p:cNvPr id="852" name="Group"/>
              <p:cNvGrpSpPr/>
              <p:nvPr/>
            </p:nvGrpSpPr>
            <p:grpSpPr>
              <a:xfrm>
                <a:off x="9698890" y="17859"/>
                <a:ext cx="3732610" cy="3911204"/>
                <a:chOff x="0" y="0"/>
                <a:chExt cx="3732609" cy="3911203"/>
              </a:xfrm>
            </p:grpSpPr>
            <p:sp>
              <p:nvSpPr>
                <p:cNvPr id="847" name="Rectangle"/>
                <p:cNvSpPr/>
                <p:nvPr/>
              </p:nvSpPr>
              <p:spPr>
                <a:xfrm>
                  <a:off x="0" y="0"/>
                  <a:ext cx="3732610" cy="39112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40FF"/>
                    </a:gs>
                    <a:gs pos="100000">
                      <a:srgbClr val="942192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grpSp>
              <p:nvGrpSpPr>
                <p:cNvPr id="851" name="Group"/>
                <p:cNvGrpSpPr/>
                <p:nvPr/>
              </p:nvGrpSpPr>
              <p:grpSpPr>
                <a:xfrm>
                  <a:off x="50543" y="29560"/>
                  <a:ext cx="3668317" cy="3494061"/>
                  <a:chOff x="0" y="-2420"/>
                  <a:chExt cx="3668316" cy="3494059"/>
                </a:xfrm>
              </p:grpSpPr>
              <p:sp>
                <p:nvSpPr>
                  <p:cNvPr id="848" name="Line"/>
                  <p:cNvSpPr/>
                  <p:nvPr/>
                </p:nvSpPr>
                <p:spPr>
                  <a:xfrm flipV="1">
                    <a:off x="1163894" y="1414462"/>
                    <a:ext cx="1" cy="91082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FFFF"/>
                    </a:solidFill>
                    <a:prstDash val="solid"/>
                    <a:miter lim="400000"/>
                    <a:headEnd type="triangle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642937">
                      <a:defRPr sz="1600" b="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49" name="First…"/>
                  <p:cNvSpPr/>
                  <p:nvPr/>
                </p:nvSpPr>
                <p:spPr>
                  <a:xfrm>
                    <a:off x="0" y="-2421"/>
                    <a:ext cx="2643188" cy="130890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53578" tIns="53578" rIns="53578" bIns="53578" numCol="1" anchor="ctr">
                    <a:spAutoFit/>
                  </a:bodyPr>
                  <a:lstStyle/>
                  <a:p>
                    <a:pPr defTabSz="821531">
                      <a:defRPr sz="4200" b="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t>First</a:t>
                    </a:r>
                  </a:p>
                  <a:p>
                    <a:pPr defTabSz="821531">
                      <a:defRPr sz="4200" b="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t>Galaxies</a:t>
                    </a:r>
                  </a:p>
                </p:txBody>
              </p:sp>
              <p:sp>
                <p:nvSpPr>
                  <p:cNvPr id="850" name="0.4       0.7"/>
                  <p:cNvSpPr/>
                  <p:nvPr/>
                </p:nvSpPr>
                <p:spPr>
                  <a:xfrm>
                    <a:off x="757237" y="2792333"/>
                    <a:ext cx="2911080" cy="69930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53578" tIns="53578" rIns="53578" bIns="53578" numCol="1" anchor="ctr">
                    <a:spAutoFit/>
                  </a:bodyPr>
                  <a:lstStyle>
                    <a:lvl1pPr defTabSz="821531">
                      <a:defRPr sz="4200" b="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0.4       0.7</a:t>
                    </a:r>
                  </a:p>
                </p:txBody>
              </p:sp>
            </p:grpSp>
          </p:grpSp>
          <p:grpSp>
            <p:nvGrpSpPr>
              <p:cNvPr id="857" name="Group"/>
              <p:cNvGrpSpPr/>
              <p:nvPr/>
            </p:nvGrpSpPr>
            <p:grpSpPr>
              <a:xfrm>
                <a:off x="6438304" y="17859"/>
                <a:ext cx="3296305" cy="3911204"/>
                <a:chOff x="0" y="0"/>
                <a:chExt cx="3296303" cy="3911203"/>
              </a:xfrm>
            </p:grpSpPr>
            <p:sp>
              <p:nvSpPr>
                <p:cNvPr id="853" name="Rectangle"/>
                <p:cNvSpPr/>
                <p:nvPr/>
              </p:nvSpPr>
              <p:spPr>
                <a:xfrm>
                  <a:off x="28037" y="0"/>
                  <a:ext cx="3268267" cy="39112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0000"/>
                    </a:gs>
                    <a:gs pos="100000">
                      <a:srgbClr val="FF40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sp>
              <p:nvSpPr>
                <p:cNvPr id="854" name="First…"/>
                <p:cNvSpPr/>
                <p:nvPr/>
              </p:nvSpPr>
              <p:spPr>
                <a:xfrm>
                  <a:off x="0" y="33846"/>
                  <a:ext cx="2643188" cy="13089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/>
                <a:p>
                  <a: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First</a:t>
                  </a:r>
                </a:p>
                <a:p>
                  <a:pPr defTabSz="821531">
                    <a:defRPr sz="4200" b="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Stars</a:t>
                  </a:r>
                </a:p>
              </p:txBody>
            </p:sp>
            <p:sp>
              <p:nvSpPr>
                <p:cNvPr id="855" name="Line"/>
                <p:cNvSpPr/>
                <p:nvPr/>
              </p:nvSpPr>
              <p:spPr>
                <a:xfrm flipV="1">
                  <a:off x="1313912" y="1446609"/>
                  <a:ext cx="1" cy="91082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6" name="0.2"/>
                <p:cNvSpPr/>
                <p:nvPr/>
              </p:nvSpPr>
              <p:spPr>
                <a:xfrm>
                  <a:off x="585787" y="2809239"/>
                  <a:ext cx="1446611" cy="72945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/>
                <a:p>
                  <a:pPr defTabSz="821531">
                    <a:defRPr sz="42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r>
                    <a:t> </a:t>
                  </a:r>
                  <a:r>
                    <a:rPr>
                      <a:latin typeface="Arial"/>
                      <a:ea typeface="Arial"/>
                      <a:cs typeface="Arial"/>
                      <a:sym typeface="Arial"/>
                    </a:rPr>
                    <a:t>0.2 </a:t>
                  </a:r>
                </a:p>
              </p:txBody>
            </p:sp>
          </p:grpSp>
          <p:grpSp>
            <p:nvGrpSpPr>
              <p:cNvPr id="863" name="Group"/>
              <p:cNvGrpSpPr/>
              <p:nvPr/>
            </p:nvGrpSpPr>
            <p:grpSpPr>
              <a:xfrm>
                <a:off x="2991445" y="17859"/>
                <a:ext cx="4000501" cy="3946923"/>
                <a:chOff x="0" y="0"/>
                <a:chExt cx="4000500" cy="3946921"/>
              </a:xfrm>
            </p:grpSpPr>
            <p:sp>
              <p:nvSpPr>
                <p:cNvPr id="858" name="Rectangle"/>
                <p:cNvSpPr/>
                <p:nvPr/>
              </p:nvSpPr>
              <p:spPr>
                <a:xfrm>
                  <a:off x="2546209" y="0"/>
                  <a:ext cx="1214439" cy="3929063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sp>
              <p:nvSpPr>
                <p:cNvPr id="859" name="Rectangle"/>
                <p:cNvSpPr/>
                <p:nvPr/>
              </p:nvSpPr>
              <p:spPr>
                <a:xfrm>
                  <a:off x="242350" y="0"/>
                  <a:ext cx="2607469" cy="3946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hueOff val="-624705"/>
                        <a:lumOff val="1372"/>
                      </a:schemeClr>
                    </a:gs>
                    <a:gs pos="100000">
                      <a:srgbClr val="000000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 defTabSz="821531">
                    <a:defRPr sz="46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endParaRPr/>
                </a:p>
              </p:txBody>
            </p:sp>
            <p:sp>
              <p:nvSpPr>
                <p:cNvPr id="860" name="Recombination"/>
                <p:cNvSpPr/>
                <p:nvPr/>
              </p:nvSpPr>
              <p:spPr>
                <a:xfrm>
                  <a:off x="0" y="585013"/>
                  <a:ext cx="4000500" cy="5637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>
                  <a:lvl1pPr defTabSz="821531">
                    <a:defRPr sz="3200" b="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Recombination</a:t>
                  </a:r>
                </a:p>
              </p:txBody>
            </p:sp>
            <p:sp>
              <p:nvSpPr>
                <p:cNvPr id="861" name="Line"/>
                <p:cNvSpPr/>
                <p:nvPr/>
              </p:nvSpPr>
              <p:spPr>
                <a:xfrm flipV="1">
                  <a:off x="1992568" y="1446609"/>
                  <a:ext cx="1" cy="910829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642937">
                    <a:defRPr sz="1600" b="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2" name="0.0003"/>
                <p:cNvSpPr/>
                <p:nvPr/>
              </p:nvSpPr>
              <p:spPr>
                <a:xfrm>
                  <a:off x="621506" y="2827099"/>
                  <a:ext cx="2518173" cy="7294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/>
                <a:p>
                  <a:pPr defTabSz="821531">
                    <a:defRPr sz="4200" b="0">
                      <a:latin typeface="American Typewriter"/>
                      <a:ea typeface="American Typewriter"/>
                      <a:cs typeface="American Typewriter"/>
                      <a:sym typeface="American Typewriter"/>
                    </a:defRPr>
                  </a:pPr>
                  <a:r>
                    <a:rPr>
                      <a:latin typeface="Arial"/>
                      <a:ea typeface="Arial"/>
                      <a:cs typeface="Arial"/>
                      <a:sym typeface="Arial"/>
                    </a:rPr>
                    <a:t>0.0003</a:t>
                  </a:r>
                  <a:r>
                    <a:t> </a:t>
                  </a:r>
                </a:p>
              </p:txBody>
            </p:sp>
          </p:grpSp>
          <p:grpSp>
            <p:nvGrpSpPr>
              <p:cNvPr id="870" name="Group"/>
              <p:cNvGrpSpPr/>
              <p:nvPr/>
            </p:nvGrpSpPr>
            <p:grpSpPr>
              <a:xfrm>
                <a:off x="8204" y="17859"/>
                <a:ext cx="4019086" cy="3946923"/>
                <a:chOff x="8204" y="0"/>
                <a:chExt cx="4019084" cy="3946921"/>
              </a:xfrm>
            </p:grpSpPr>
            <p:grpSp>
              <p:nvGrpSpPr>
                <p:cNvPr id="868" name="Group"/>
                <p:cNvGrpSpPr/>
                <p:nvPr/>
              </p:nvGrpSpPr>
              <p:grpSpPr>
                <a:xfrm>
                  <a:off x="26789" y="0"/>
                  <a:ext cx="4000501" cy="3946922"/>
                  <a:chOff x="0" y="0"/>
                  <a:chExt cx="4000500" cy="3946921"/>
                </a:xfrm>
              </p:grpSpPr>
              <p:sp>
                <p:nvSpPr>
                  <p:cNvPr id="864" name="Rectangle"/>
                  <p:cNvSpPr/>
                  <p:nvPr/>
                </p:nvSpPr>
                <p:spPr>
                  <a:xfrm>
                    <a:off x="63756" y="0"/>
                    <a:ext cx="3161110" cy="394692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2600"/>
                      </a:gs>
                      <a:gs pos="100000">
                        <a:schemeClr val="accent4">
                          <a:hueOff val="-624705"/>
                          <a:lumOff val="1372"/>
                        </a:schemeClr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 defTabSz="821531">
                      <a:defRPr sz="5000" b="0">
                        <a:latin typeface="American Typewriter"/>
                        <a:ea typeface="American Typewriter"/>
                        <a:cs typeface="American Typewriter"/>
                        <a:sym typeface="American Typewriter"/>
                      </a:defRPr>
                    </a:pPr>
                    <a:endParaRPr/>
                  </a:p>
                </p:txBody>
              </p:sp>
              <p:sp>
                <p:nvSpPr>
                  <p:cNvPr id="865" name="10-14"/>
                  <p:cNvSpPr/>
                  <p:nvPr/>
                </p:nvSpPr>
                <p:spPr>
                  <a:xfrm>
                    <a:off x="550068" y="2824314"/>
                    <a:ext cx="1982392" cy="69930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53578" tIns="53578" rIns="53578" bIns="53578" numCol="1" anchor="ctr">
                    <a:spAutoFit/>
                  </a:bodyPr>
                  <a:lstStyle/>
                  <a:p>
                    <a:pPr defTabSz="821531">
                      <a:defRPr sz="4200" b="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t>10</a:t>
                    </a:r>
                    <a:r>
                      <a:rPr baseline="31999"/>
                      <a:t>-14</a:t>
                    </a:r>
                  </a:p>
                </p:txBody>
              </p:sp>
              <p:sp>
                <p:nvSpPr>
                  <p:cNvPr id="866" name="Line"/>
                  <p:cNvSpPr/>
                  <p:nvPr/>
                </p:nvSpPr>
                <p:spPr>
                  <a:xfrm flipV="1">
                    <a:off x="2189022" y="1589484"/>
                    <a:ext cx="1" cy="91082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FFFF"/>
                    </a:solidFill>
                    <a:prstDash val="solid"/>
                    <a:miter lim="400000"/>
                    <a:headEnd type="triangle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642937">
                      <a:defRPr sz="1600" b="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867" name="Synthesis…"/>
                  <p:cNvSpPr/>
                  <p:nvPr/>
                </p:nvSpPr>
                <p:spPr>
                  <a:xfrm>
                    <a:off x="0" y="350063"/>
                    <a:ext cx="4000500" cy="103366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53578" tIns="53578" rIns="53578" bIns="53578" numCol="1" anchor="ctr">
                    <a:spAutoFit/>
                  </a:bodyPr>
                  <a:lstStyle/>
                  <a:p>
                    <a:pPr defTabSz="821531">
                      <a:defRPr sz="3200" b="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t>Synthesis</a:t>
                    </a:r>
                  </a:p>
                  <a:p>
                    <a:pPr defTabSz="821531">
                      <a:defRPr sz="3200" b="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t>of Elements</a:t>
                    </a:r>
                  </a:p>
                </p:txBody>
              </p:sp>
            </p:grpSp>
            <p:sp>
              <p:nvSpPr>
                <p:cNvPr id="869" name="BIG BANG"/>
                <p:cNvSpPr/>
                <p:nvPr/>
              </p:nvSpPr>
              <p:spPr>
                <a:xfrm rot="16200000">
                  <a:off x="-1401961" y="1491245"/>
                  <a:ext cx="3643313" cy="8229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3578" tIns="53578" rIns="53578" bIns="53578" numCol="1" anchor="ctr">
                  <a:spAutoFit/>
                </a:bodyPr>
                <a:lstStyle>
                  <a:lvl1pPr defTabSz="821531">
                    <a:defRPr sz="50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BIG BANG</a:t>
                  </a:r>
                </a:p>
              </p:txBody>
            </p:sp>
          </p:grpSp>
        </p:grpSp>
        <p:sp>
          <p:nvSpPr>
            <p:cNvPr id="872" name="Line"/>
            <p:cNvSpPr/>
            <p:nvPr/>
          </p:nvSpPr>
          <p:spPr>
            <a:xfrm flipH="1">
              <a:off x="715623" y="2786062"/>
              <a:ext cx="16519924" cy="53580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 b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74" name="Are galaxies responsible for bringing about reionization?"/>
          <p:cNvSpPr/>
          <p:nvPr/>
        </p:nvSpPr>
        <p:spPr>
          <a:xfrm>
            <a:off x="6334125" y="4107656"/>
            <a:ext cx="11983641" cy="2661048"/>
          </a:xfrm>
          <a:prstGeom prst="rect">
            <a:avLst/>
          </a:prstGeom>
          <a:solidFill>
            <a:srgbClr val="9A244F"/>
          </a:solidFill>
          <a:ln w="12700">
            <a:solidFill>
              <a:srgbClr val="FFFC4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898525">
              <a:buClr>
                <a:srgbClr val="FF2600"/>
              </a:buClr>
              <a:buFont typeface="Arial"/>
              <a:tabLst>
                <a:tab pos="889000" algn="l"/>
                <a:tab pos="1803400" algn="l"/>
                <a:tab pos="2692400" algn="l"/>
                <a:tab pos="3581400" algn="l"/>
                <a:tab pos="4495800" algn="l"/>
                <a:tab pos="5384800" algn="l"/>
                <a:tab pos="6299200" algn="l"/>
                <a:tab pos="7175500" algn="l"/>
                <a:tab pos="8064500" algn="l"/>
                <a:tab pos="8978900" algn="l"/>
                <a:tab pos="9867900" algn="l"/>
                <a:tab pos="10756900" algn="l"/>
                <a:tab pos="11671300" algn="l"/>
                <a:tab pos="12573000" algn="l"/>
                <a:tab pos="13474700" algn="l"/>
                <a:tab pos="14376400" algn="l"/>
                <a:tab pos="15265400" algn="l"/>
                <a:tab pos="16179800" algn="l"/>
                <a:tab pos="17068800" algn="l"/>
                <a:tab pos="17957800" algn="l"/>
                <a:tab pos="17983200" algn="l"/>
              </a:tabLst>
              <a:defRPr sz="6600" b="0">
                <a:solidFill>
                  <a:srgbClr val="FFFB00"/>
                </a:solidFill>
                <a:uFill>
                  <a:solidFill>
                    <a:srgbClr val="FF26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Are galaxies responsible for bringing about reionization?</a:t>
            </a:r>
          </a:p>
        </p:txBody>
      </p:sp>
      <p:grpSp>
        <p:nvGrpSpPr>
          <p:cNvPr id="877" name="Group"/>
          <p:cNvGrpSpPr/>
          <p:nvPr/>
        </p:nvGrpSpPr>
        <p:grpSpPr>
          <a:xfrm>
            <a:off x="8459390" y="7090171"/>
            <a:ext cx="8501064" cy="5197079"/>
            <a:chOff x="0" y="0"/>
            <a:chExt cx="8501062" cy="5197078"/>
          </a:xfrm>
        </p:grpSpPr>
        <p:sp>
          <p:nvSpPr>
            <p:cNvPr id="875" name="Rectangle"/>
            <p:cNvSpPr/>
            <p:nvPr/>
          </p:nvSpPr>
          <p:spPr>
            <a:xfrm>
              <a:off x="0" y="982265"/>
              <a:ext cx="8501063" cy="4214814"/>
            </a:xfrm>
            <a:prstGeom prst="rect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821531">
                <a:defRPr sz="4600" b="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endParaRPr/>
            </a:p>
          </p:txBody>
        </p:sp>
        <p:sp>
          <p:nvSpPr>
            <p:cNvPr id="876" name="Reionization"/>
            <p:cNvSpPr/>
            <p:nvPr/>
          </p:nvSpPr>
          <p:spPr>
            <a:xfrm>
              <a:off x="1821656" y="0"/>
              <a:ext cx="5464969" cy="10358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898525">
                <a:buClr>
                  <a:srgbClr val="FF2600"/>
                </a:buClr>
                <a:buFont typeface="Arial"/>
                <a:tabLst>
                  <a:tab pos="889000" algn="l"/>
                  <a:tab pos="1803400" algn="l"/>
                  <a:tab pos="2692400" algn="l"/>
                  <a:tab pos="3581400" algn="l"/>
                  <a:tab pos="4495800" algn="l"/>
                  <a:tab pos="5384800" algn="l"/>
                  <a:tab pos="6299200" algn="l"/>
                  <a:tab pos="7175500" algn="l"/>
                  <a:tab pos="8064500" algn="l"/>
                  <a:tab pos="8978900" algn="l"/>
                  <a:tab pos="9867900" algn="l"/>
                  <a:tab pos="10756900" algn="l"/>
                  <a:tab pos="11671300" algn="l"/>
                  <a:tab pos="12573000" algn="l"/>
                  <a:tab pos="13474700" algn="l"/>
                  <a:tab pos="14376400" algn="l"/>
                  <a:tab pos="15265400" algn="l"/>
                  <a:tab pos="16179800" algn="l"/>
                  <a:tab pos="17068800" algn="l"/>
                  <a:tab pos="17957800" algn="l"/>
                  <a:tab pos="17983200" algn="l"/>
                </a:tabLst>
                <a:defRPr sz="6600" b="0">
                  <a:solidFill>
                    <a:srgbClr val="FF4013"/>
                  </a:solidFill>
                  <a:uFill>
                    <a:solidFill>
                      <a:srgbClr val="FF4013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Reionization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" grpId="1" animBg="1" advAuto="0"/>
      <p:bldP spid="874" grpId="3" animBg="1" advAuto="0"/>
      <p:bldP spid="877" grpId="2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Lyα Escape Fraction fesc(Lyα) Evolution"/>
          <p:cNvSpPr txBox="1">
            <a:spLocks noGrp="1"/>
          </p:cNvSpPr>
          <p:nvPr>
            <p:ph type="title"/>
          </p:nvPr>
        </p:nvSpPr>
        <p:spPr>
          <a:xfrm>
            <a:off x="3962400" y="-491628"/>
            <a:ext cx="16459200" cy="2286001"/>
          </a:xfrm>
          <a:prstGeom prst="rect">
            <a:avLst/>
          </a:prstGeom>
        </p:spPr>
        <p:txBody>
          <a:bodyPr/>
          <a:lstStyle/>
          <a:p>
            <a:pPr>
              <a:defRPr sz="7800">
                <a:solidFill>
                  <a:srgbClr val="FFFFFF"/>
                </a:solidFill>
              </a:defRPr>
            </a:pPr>
            <a:r>
              <a:t>Lyα Escape Fraction f</a:t>
            </a:r>
            <a:r>
              <a:rPr baseline="-15500"/>
              <a:t>esc</a:t>
            </a:r>
            <a:r>
              <a:t>(Lyα) Evolution</a:t>
            </a:r>
          </a:p>
        </p:txBody>
      </p:sp>
      <p:sp>
        <p:nvSpPr>
          <p:cNvPr id="880" name="fesc(Lyα) shows a monotonic increase up to z~6"/>
          <p:cNvSpPr txBox="1">
            <a:spLocks noGrp="1"/>
          </p:cNvSpPr>
          <p:nvPr>
            <p:ph type="body" sz="quarter" idx="1"/>
          </p:nvPr>
        </p:nvSpPr>
        <p:spPr>
          <a:xfrm>
            <a:off x="3911600" y="12066927"/>
            <a:ext cx="17373600" cy="200467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f</a:t>
            </a:r>
            <a:r>
              <a:rPr baseline="-15500"/>
              <a:t>esc</a:t>
            </a:r>
            <a:r>
              <a:t>(Lyα) shows a monotonic increase up to z~6</a:t>
            </a:r>
          </a:p>
        </p:txBody>
      </p:sp>
      <p:pic>
        <p:nvPicPr>
          <p:cNvPr id="881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4600" y="1508748"/>
            <a:ext cx="14274800" cy="7747001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Hayes et al. (2011)"/>
          <p:cNvSpPr txBox="1"/>
          <p:nvPr/>
        </p:nvSpPr>
        <p:spPr>
          <a:xfrm>
            <a:off x="16924866" y="8886415"/>
            <a:ext cx="4809067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3600" b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Hayes et al. (2011)</a:t>
            </a:r>
          </a:p>
        </p:txBody>
      </p:sp>
      <p:pic>
        <p:nvPicPr>
          <p:cNvPr id="883" name="image116.png" descr="image1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2814" y="9691744"/>
            <a:ext cx="10718801" cy="1397001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884" name="Assuming Case B recombination"/>
          <p:cNvSpPr txBox="1"/>
          <p:nvPr/>
        </p:nvSpPr>
        <p:spPr>
          <a:xfrm>
            <a:off x="14833607" y="10987145"/>
            <a:ext cx="7789334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3928">
              <a:defRPr sz="36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Assuming Case B recombination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rotation_with_evo.mp4" descr="rotation_with_evo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68607" y="2441300"/>
            <a:ext cx="20046786" cy="11023604"/>
          </a:xfrm>
          <a:prstGeom prst="rect">
            <a:avLst/>
          </a:prstGeom>
          <a:ln w="12700">
            <a:miter lim="400000"/>
          </a:ln>
        </p:spPr>
      </p:pic>
      <p:sp>
        <p:nvSpPr>
          <p:cNvPr id="887" name="Stellar populations played a fundamental role in the evolutionary processes in the universe"/>
          <p:cNvSpPr txBox="1">
            <a:spLocks noGrp="1"/>
          </p:cNvSpPr>
          <p:nvPr>
            <p:ph type="title"/>
          </p:nvPr>
        </p:nvSpPr>
        <p:spPr>
          <a:xfrm>
            <a:off x="37261" y="61935"/>
            <a:ext cx="24309477" cy="3132982"/>
          </a:xfrm>
          <a:prstGeom prst="rect">
            <a:avLst/>
          </a:prstGeom>
        </p:spPr>
        <p:txBody>
          <a:bodyPr/>
          <a:lstStyle>
            <a:lvl1pPr algn="ctr" defTabSz="457200">
              <a:defRPr sz="6400" b="1" cap="none" spc="0">
                <a:solidFill>
                  <a:srgbClr val="FFFB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Stellar populations played a fundamental role in the evolutionary processes in the universe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8999" fill="hold"/>
                                        <p:tgtEl>
                                          <p:spTgt spid="8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8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5170-DD1B-8142-BACB-4DB0C5EF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E6BC0-290C-2246-8E8F-3DDC8170A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9558-FA16-034A-BC3D-14036E80545E}"/>
              </a:ext>
            </a:extLst>
          </p:cNvPr>
          <p:cNvSpPr txBox="1"/>
          <p:nvPr/>
        </p:nvSpPr>
        <p:spPr>
          <a:xfrm>
            <a:off x="4107148" y="5264384"/>
            <a:ext cx="1431321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Video removed due to </a:t>
            </a:r>
            <a:r>
              <a:rPr kumimoji="0" lang="en-US" sz="3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file size restrictions</a:t>
            </a:r>
          </a:p>
          <a:p>
            <a:r>
              <a:rPr lang="en-US" dirty="0"/>
              <a:t>This can be downloaded from here: http://</a:t>
            </a:r>
            <a:r>
              <a:rPr lang="en-US" dirty="0" err="1"/>
              <a:t>icc.dur.ac.uk</a:t>
            </a:r>
            <a:r>
              <a:rPr lang="en-US" dirty="0"/>
              <a:t>/Eagle/</a:t>
            </a:r>
            <a:r>
              <a:rPr lang="en-US" dirty="0" err="1"/>
              <a:t>downloads.php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8298867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"/>
          <p:cNvGrpSpPr/>
          <p:nvPr/>
        </p:nvGrpSpPr>
        <p:grpSpPr>
          <a:xfrm>
            <a:off x="2308867" y="-546036"/>
            <a:ext cx="19766266" cy="15258120"/>
            <a:chOff x="0" y="0"/>
            <a:chExt cx="19766264" cy="15258118"/>
          </a:xfrm>
        </p:grpSpPr>
        <p:pic>
          <p:nvPicPr>
            <p:cNvPr id="4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18" t="4847" r="51173" b="50291"/>
            <a:stretch>
              <a:fillRect/>
            </a:stretch>
          </p:blipFill>
          <p:spPr>
            <a:xfrm>
              <a:off x="0" y="0"/>
              <a:ext cx="19766265" cy="15258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Rectangle"/>
            <p:cNvSpPr/>
            <p:nvPr/>
          </p:nvSpPr>
          <p:spPr>
            <a:xfrm>
              <a:off x="11398539" y="8283878"/>
              <a:ext cx="7285228" cy="56248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skirt_ugr_galaxy.mp4" descr="skirt_ugr_galaxy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54883" y="233255"/>
            <a:ext cx="19874234" cy="13249490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©EAGLE"/>
          <p:cNvSpPr txBox="1"/>
          <p:nvPr/>
        </p:nvSpPr>
        <p:spPr>
          <a:xfrm>
            <a:off x="21422297" y="12729002"/>
            <a:ext cx="2901374" cy="774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100" b="0">
                <a:solidFill>
                  <a:srgbClr val="2EF90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©EAGLE</a:t>
            </a:r>
          </a:p>
        </p:txBody>
      </p:sp>
    </p:spTree>
  </p:cSld>
  <p:clrMapOvr>
    <a:masterClrMapping/>
  </p:clrMapOvr>
  <p:transition spd="med" advClick="0" advTm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000" fill="hold"/>
                                        <p:tgtEl>
                                          <p:spTgt spid="8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9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Tracking the evolution of the universe"/>
          <p:cNvSpPr txBox="1">
            <a:spLocks noGrp="1"/>
          </p:cNvSpPr>
          <p:nvPr>
            <p:ph type="title"/>
          </p:nvPr>
        </p:nvSpPr>
        <p:spPr>
          <a:xfrm>
            <a:off x="134869" y="235208"/>
            <a:ext cx="23456471" cy="2835370"/>
          </a:xfrm>
          <a:prstGeom prst="rect">
            <a:avLst/>
          </a:prstGeom>
        </p:spPr>
        <p:txBody>
          <a:bodyPr/>
          <a:lstStyle>
            <a:lvl1pPr algn="ctr">
              <a:defRPr sz="7200" spc="115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Tracking the evolution of the universe</a:t>
            </a:r>
          </a:p>
        </p:txBody>
      </p:sp>
      <p:pic>
        <p:nvPicPr>
          <p:cNvPr id="8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7" y="2836202"/>
            <a:ext cx="24114826" cy="8043596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redder dust-obscured IR-luminous galaxies"/>
          <p:cNvSpPr txBox="1"/>
          <p:nvPr/>
        </p:nvSpPr>
        <p:spPr>
          <a:xfrm>
            <a:off x="8422856" y="10679583"/>
            <a:ext cx="6880497" cy="283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 b="0">
                <a:solidFill>
                  <a:srgbClr val="CDA501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redder dust-obscured IR-luminous galaxies</a:t>
            </a:r>
          </a:p>
        </p:txBody>
      </p:sp>
      <p:sp>
        <p:nvSpPr>
          <p:cNvPr id="899" name="Arrow"/>
          <p:cNvSpPr/>
          <p:nvPr/>
        </p:nvSpPr>
        <p:spPr>
          <a:xfrm rot="10786423">
            <a:off x="6969417" y="11342476"/>
            <a:ext cx="2287299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2600"/>
              </a:gs>
              <a:gs pos="100000">
                <a:srgbClr val="D51E00">
                  <a:alpha val="6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 cap="all" spc="512">
                <a:solidFill>
                  <a:srgbClr val="81FA2E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900" name="blue, star-forming disk galaxies"/>
          <p:cNvSpPr txBox="1"/>
          <p:nvPr/>
        </p:nvSpPr>
        <p:spPr>
          <a:xfrm>
            <a:off x="17522564" y="11016991"/>
            <a:ext cx="6408296" cy="1920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 b="0">
                <a:solidFill>
                  <a:srgbClr val="00D4FF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blue, star-forming disk galaxies</a:t>
            </a:r>
          </a:p>
        </p:txBody>
      </p:sp>
      <p:sp>
        <p:nvSpPr>
          <p:cNvPr id="901" name="quiescent galaxies"/>
          <p:cNvSpPr txBox="1"/>
          <p:nvPr/>
        </p:nvSpPr>
        <p:spPr>
          <a:xfrm>
            <a:off x="662616" y="11474191"/>
            <a:ext cx="5926494" cy="1006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 b="0">
                <a:solidFill>
                  <a:srgbClr val="FF2614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quiescent galaxies</a:t>
            </a:r>
          </a:p>
        </p:txBody>
      </p:sp>
      <p:sp>
        <p:nvSpPr>
          <p:cNvPr id="902" name="Arrow"/>
          <p:cNvSpPr/>
          <p:nvPr/>
        </p:nvSpPr>
        <p:spPr>
          <a:xfrm rot="10780711">
            <a:off x="14576172" y="11342476"/>
            <a:ext cx="2287299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5D7FF"/>
              </a:gs>
              <a:gs pos="100000">
                <a:srgbClr val="32829A">
                  <a:alpha val="6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 cap="all" spc="512">
                <a:solidFill>
                  <a:srgbClr val="81FA2E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80% of stars in the universe were formed between 1&lt;z&lt;3"/>
          <p:cNvSpPr txBox="1">
            <a:spLocks noGrp="1"/>
          </p:cNvSpPr>
          <p:nvPr>
            <p:ph type="title"/>
          </p:nvPr>
        </p:nvSpPr>
        <p:spPr>
          <a:xfrm>
            <a:off x="258129" y="346905"/>
            <a:ext cx="23556250" cy="2540374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PT Serif Caption"/>
                <a:ea typeface="PT Serif Caption"/>
                <a:cs typeface="PT Serif Caption"/>
                <a:sym typeface="PT Serif Caption"/>
              </a:defRPr>
            </a:lvl1pPr>
          </a:lstStyle>
          <a:p>
            <a:r>
              <a:t>80% of stars in the universe were formed between 1&lt;z&lt;3</a:t>
            </a:r>
          </a:p>
        </p:txBody>
      </p:sp>
      <p:grpSp>
        <p:nvGrpSpPr>
          <p:cNvPr id="909" name="Group"/>
          <p:cNvGrpSpPr/>
          <p:nvPr/>
        </p:nvGrpSpPr>
        <p:grpSpPr>
          <a:xfrm>
            <a:off x="817630" y="3219038"/>
            <a:ext cx="12709798" cy="10479428"/>
            <a:chOff x="0" y="0"/>
            <a:chExt cx="12709797" cy="10479427"/>
          </a:xfrm>
        </p:grpSpPr>
        <p:pic>
          <p:nvPicPr>
            <p:cNvPr id="90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34216"/>
            <a:stretch>
              <a:fillRect/>
            </a:stretch>
          </p:blipFill>
          <p:spPr>
            <a:xfrm>
              <a:off x="0" y="0"/>
              <a:ext cx="12709798" cy="104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8" name="©Madau2014"/>
            <p:cNvSpPr txBox="1"/>
            <p:nvPr/>
          </p:nvSpPr>
          <p:spPr>
            <a:xfrm>
              <a:off x="237719" y="9146630"/>
              <a:ext cx="5036059" cy="1053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 b="0">
                  <a:solidFill>
                    <a:srgbClr val="2EF90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pPr>
              <a:r>
                <a:t>©</a:t>
              </a:r>
              <a:r>
                <a:rPr sz="4900"/>
                <a:t>Madau2014</a:t>
              </a:r>
            </a:p>
          </p:txBody>
        </p:sp>
      </p:grpSp>
      <p:grpSp>
        <p:nvGrpSpPr>
          <p:cNvPr id="915" name="Group"/>
          <p:cNvGrpSpPr/>
          <p:nvPr/>
        </p:nvGrpSpPr>
        <p:grpSpPr>
          <a:xfrm>
            <a:off x="5588882" y="4590424"/>
            <a:ext cx="16570664" cy="4842997"/>
            <a:chOff x="-50799" y="0"/>
            <a:chExt cx="16570662" cy="4842995"/>
          </a:xfrm>
        </p:grpSpPr>
        <p:pic>
          <p:nvPicPr>
            <p:cNvPr id="910" name="Oval" descr="Oval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0800" y="742088"/>
              <a:ext cx="5005514" cy="3590269"/>
            </a:xfrm>
            <a:prstGeom prst="rect">
              <a:avLst/>
            </a:prstGeom>
            <a:effectLst/>
          </p:spPr>
        </p:pic>
        <p:sp>
          <p:nvSpPr>
            <p:cNvPr id="912" name="galaxies are young, actively forming stars &amp; rapidly evolving"/>
            <p:cNvSpPr txBox="1"/>
            <p:nvPr/>
          </p:nvSpPr>
          <p:spPr>
            <a:xfrm rot="21500019">
              <a:off x="10235985" y="89412"/>
              <a:ext cx="6217377" cy="466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600" b="0">
                  <a:solidFill>
                    <a:srgbClr val="0069FF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galaxies are young, actively forming stars &amp; rapidly evolving</a:t>
              </a:r>
            </a:p>
          </p:txBody>
        </p:sp>
        <p:pic>
          <p:nvPicPr>
            <p:cNvPr id="913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5014876" y="2454936"/>
              <a:ext cx="5059621" cy="299400"/>
            </a:xfrm>
            <a:prstGeom prst="rect">
              <a:avLst/>
            </a:prstGeom>
            <a:effectLst/>
          </p:spPr>
        </p:pic>
      </p:grpSp>
      <p:pic>
        <p:nvPicPr>
          <p:cNvPr id="916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4201371" y="9719545"/>
            <a:ext cx="4298860" cy="63501"/>
          </a:xfrm>
          <a:prstGeom prst="rect">
            <a:avLst/>
          </a:prstGeom>
        </p:spPr>
      </p:pic>
      <p:pic>
        <p:nvPicPr>
          <p:cNvPr id="918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7372528" y="9719545"/>
            <a:ext cx="4298859" cy="63501"/>
          </a:xfrm>
          <a:prstGeom prst="rect">
            <a:avLst/>
          </a:prstGeom>
        </p:spPr>
      </p:pic>
      <p:sp>
        <p:nvSpPr>
          <p:cNvPr id="920" name="80% of…"/>
          <p:cNvSpPr txBox="1"/>
          <p:nvPr/>
        </p:nvSpPr>
        <p:spPr>
          <a:xfrm rot="7123">
            <a:off x="4847642" y="9897422"/>
            <a:ext cx="6217377" cy="1920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600" b="0">
                <a:solidFill>
                  <a:srgbClr val="FF35B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80% of </a:t>
            </a:r>
          </a:p>
          <a:p>
            <a:pPr>
              <a:defRPr sz="5600" b="0">
                <a:solidFill>
                  <a:srgbClr val="FF35B9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mass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" grpId="1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"/>
          <p:cNvGrpSpPr/>
          <p:nvPr/>
        </p:nvGrpSpPr>
        <p:grpSpPr>
          <a:xfrm>
            <a:off x="62575" y="519780"/>
            <a:ext cx="7416029" cy="10707268"/>
            <a:chOff x="-242546" y="0"/>
            <a:chExt cx="7416027" cy="10707267"/>
          </a:xfrm>
        </p:grpSpPr>
        <p:grpSp>
          <p:nvGrpSpPr>
            <p:cNvPr id="924" name="Group"/>
            <p:cNvGrpSpPr/>
            <p:nvPr/>
          </p:nvGrpSpPr>
          <p:grpSpPr>
            <a:xfrm>
              <a:off x="-242547" y="0"/>
              <a:ext cx="7416028" cy="10707268"/>
              <a:chOff x="0" y="0"/>
              <a:chExt cx="7416027" cy="10707267"/>
            </a:xfrm>
          </p:grpSpPr>
          <p:pic>
            <p:nvPicPr>
              <p:cNvPr id="92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7416028" cy="46168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3" name="Screenshot 2016-08-11 13.42.55.png" descr="Screenshot 2016-08-11 13.42.55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3602" t="5362" r="21843" b="55973"/>
              <a:stretch>
                <a:fillRect/>
              </a:stretch>
            </p:blipFill>
            <p:spPr>
              <a:xfrm>
                <a:off x="527632" y="4632359"/>
                <a:ext cx="5958273" cy="60749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25" name="©Hirschauer2016"/>
            <p:cNvSpPr txBox="1"/>
            <p:nvPr/>
          </p:nvSpPr>
          <p:spPr>
            <a:xfrm>
              <a:off x="22221" y="3606375"/>
              <a:ext cx="4066278" cy="749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 b="0">
                  <a:solidFill>
                    <a:srgbClr val="2EF90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©Hirschauer2016</a:t>
              </a:r>
            </a:p>
          </p:txBody>
        </p:sp>
      </p:grpSp>
      <p:pic>
        <p:nvPicPr>
          <p:cNvPr id="9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754048">
            <a:off x="-15082" y="5440640"/>
            <a:ext cx="16642180" cy="8051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483" y="5539077"/>
            <a:ext cx="14469713" cy="81392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1" name="Group"/>
          <p:cNvGrpSpPr/>
          <p:nvPr/>
        </p:nvGrpSpPr>
        <p:grpSpPr>
          <a:xfrm>
            <a:off x="-327304" y="5063630"/>
            <a:ext cx="17911631" cy="8517668"/>
            <a:chOff x="0" y="1"/>
            <a:chExt cx="17911629" cy="8517666"/>
          </a:xfrm>
        </p:grpSpPr>
        <p:pic>
          <p:nvPicPr>
            <p:cNvPr id="929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0784828">
              <a:off x="446177" y="38458"/>
              <a:ext cx="17446912" cy="8440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0" name="©HST"/>
            <p:cNvSpPr txBox="1"/>
            <p:nvPr/>
          </p:nvSpPr>
          <p:spPr>
            <a:xfrm>
              <a:off x="0" y="7640359"/>
              <a:ext cx="2564853" cy="821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700" b="0">
                  <a:solidFill>
                    <a:srgbClr val="2EF90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©HST</a:t>
              </a:r>
            </a:p>
          </p:txBody>
        </p:sp>
      </p:grpSp>
      <p:grpSp>
        <p:nvGrpSpPr>
          <p:cNvPr id="934" name="Group"/>
          <p:cNvGrpSpPr/>
          <p:nvPr/>
        </p:nvGrpSpPr>
        <p:grpSpPr>
          <a:xfrm>
            <a:off x="13889786" y="4106825"/>
            <a:ext cx="10159377" cy="9416976"/>
            <a:chOff x="0" y="0"/>
            <a:chExt cx="10159376" cy="9416975"/>
          </a:xfrm>
        </p:grpSpPr>
        <p:pic>
          <p:nvPicPr>
            <p:cNvPr id="932" name="Screenshot 2016-08-11 14.24.37.png" descr="Screenshot 2016-08-11 14.24.37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0159377" cy="9117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3" name="©Hurt"/>
            <p:cNvSpPr txBox="1"/>
            <p:nvPr/>
          </p:nvSpPr>
          <p:spPr>
            <a:xfrm>
              <a:off x="318662" y="8642050"/>
              <a:ext cx="1842368" cy="774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100" b="0">
                  <a:solidFill>
                    <a:srgbClr val="2EF90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t>©Hurt</a:t>
              </a:r>
            </a:p>
          </p:txBody>
        </p:sp>
      </p:grpSp>
      <p:sp>
        <p:nvSpPr>
          <p:cNvPr id="935" name="Stars are formed in local regions within galaxies in various physical/environmental/chemical conditions"/>
          <p:cNvSpPr txBox="1">
            <a:spLocks noGrp="1"/>
          </p:cNvSpPr>
          <p:nvPr>
            <p:ph type="title"/>
          </p:nvPr>
        </p:nvSpPr>
        <p:spPr>
          <a:xfrm>
            <a:off x="7310728" y="439519"/>
            <a:ext cx="16470954" cy="3132982"/>
          </a:xfrm>
          <a:prstGeom prst="rect">
            <a:avLst/>
          </a:prstGeom>
        </p:spPr>
        <p:txBody>
          <a:bodyPr/>
          <a:lstStyle>
            <a:lvl1pPr algn="ctr" defTabSz="457200">
              <a:defRPr sz="5000" cap="none" spc="0">
                <a:solidFill>
                  <a:srgbClr val="FFFB00"/>
                </a:solidFill>
                <a:latin typeface="PT Serif Caption"/>
                <a:ea typeface="PT Serif Caption"/>
                <a:cs typeface="PT Serif Caption"/>
                <a:sym typeface="PT Serif Caption"/>
              </a:defRPr>
            </a:lvl1pPr>
          </a:lstStyle>
          <a:p>
            <a:r>
              <a:t>Stars are formed in local regions within galaxies in various physical/environmental/chemical conditions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media1.m4v" descr="media1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656576" y="-309156"/>
            <a:ext cx="18447394" cy="13835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9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9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39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The present day Universe"/>
          <p:cNvSpPr txBox="1">
            <a:spLocks noGrp="1"/>
          </p:cNvSpPr>
          <p:nvPr>
            <p:ph type="title"/>
          </p:nvPr>
        </p:nvSpPr>
        <p:spPr>
          <a:xfrm>
            <a:off x="1689100" y="762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The present day Universe</a:t>
            </a:r>
          </a:p>
        </p:txBody>
      </p:sp>
      <p:pic>
        <p:nvPicPr>
          <p:cNvPr id="9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6357" y="2106417"/>
            <a:ext cx="15751286" cy="11382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Questions for groups"/>
          <p:cNvSpPr txBox="1">
            <a:spLocks noGrp="1"/>
          </p:cNvSpPr>
          <p:nvPr>
            <p:ph type="title"/>
          </p:nvPr>
        </p:nvSpPr>
        <p:spPr>
          <a:xfrm>
            <a:off x="1689100" y="-2576"/>
            <a:ext cx="21005800" cy="2286001"/>
          </a:xfrm>
          <a:prstGeom prst="rect">
            <a:avLst/>
          </a:prstGeom>
        </p:spPr>
        <p:txBody>
          <a:bodyPr/>
          <a:lstStyle/>
          <a:p>
            <a:r>
              <a:t>Questions for groups</a:t>
            </a:r>
          </a:p>
        </p:txBody>
      </p:sp>
      <p:sp>
        <p:nvSpPr>
          <p:cNvPr id="948" name="GROUP 1…"/>
          <p:cNvSpPr txBox="1">
            <a:spLocks noGrp="1"/>
          </p:cNvSpPr>
          <p:nvPr>
            <p:ph type="body" idx="1"/>
          </p:nvPr>
        </p:nvSpPr>
        <p:spPr>
          <a:xfrm>
            <a:off x="171381" y="1922817"/>
            <a:ext cx="24168311" cy="11749966"/>
          </a:xfrm>
          <a:prstGeom prst="rect">
            <a:avLst/>
          </a:prstGeom>
        </p:spPr>
        <p:txBody>
          <a:bodyPr/>
          <a:lstStyle/>
          <a:p>
            <a:pPr marL="0" indent="0" defTabSz="520065">
              <a:spcBef>
                <a:spcPts val="3700"/>
              </a:spcBef>
              <a:buSzTx/>
              <a:buNone/>
              <a:defRPr sz="3024"/>
            </a:pPr>
            <a:r>
              <a:t>GROUP 1</a:t>
            </a:r>
          </a:p>
          <a:p>
            <a:pPr marL="400050" indent="-400050" defTabSz="520065">
              <a:spcBef>
                <a:spcPts val="3700"/>
              </a:spcBef>
              <a:defRPr sz="3024"/>
            </a:pPr>
            <a:r>
              <a:t>Define and describe the "tired light hypothesis" and the "steady state universe" as alternatives to the Big Bang.  How have they been disproved observationally?</a:t>
            </a:r>
          </a:p>
          <a:p>
            <a:pPr marL="400050" indent="-400050" defTabSz="520065">
              <a:spcBef>
                <a:spcPts val="3700"/>
              </a:spcBef>
              <a:defRPr sz="3024"/>
            </a:pPr>
            <a:r>
              <a:t>Sketch out the Hubble sequence. What physical trends are captured by the classification system?</a:t>
            </a:r>
          </a:p>
          <a:p>
            <a:pPr marL="0" indent="0" defTabSz="520065">
              <a:spcBef>
                <a:spcPts val="3700"/>
              </a:spcBef>
              <a:buSzTx/>
              <a:buNone/>
              <a:defRPr sz="3024"/>
            </a:pPr>
            <a:r>
              <a:t>GROUP 2</a:t>
            </a:r>
          </a:p>
          <a:p>
            <a:pPr marL="400050" indent="-400050" defTabSz="520065">
              <a:spcBef>
                <a:spcPts val="3700"/>
              </a:spcBef>
              <a:defRPr sz="3024"/>
            </a:pPr>
            <a:r>
              <a:t>What is the 'fine tuning problem’?  How do anthropic arguments attempt to resolve it?</a:t>
            </a:r>
          </a:p>
          <a:p>
            <a:pPr marL="400050" indent="-400050" defTabSz="520065">
              <a:spcBef>
                <a:spcPts val="3700"/>
              </a:spcBef>
              <a:defRPr sz="3024"/>
            </a:pPr>
            <a:r>
              <a:t>What is the density-morphology relation for galaxies? How is that related to what we know about the relationship between galaxy density and star formation rates in galaxies?</a:t>
            </a:r>
          </a:p>
          <a:p>
            <a:pPr marL="0" indent="0" defTabSz="520065">
              <a:spcBef>
                <a:spcPts val="3700"/>
              </a:spcBef>
              <a:buSzTx/>
              <a:buNone/>
              <a:defRPr sz="3024"/>
            </a:pPr>
            <a:r>
              <a:t>GROUP 3</a:t>
            </a:r>
          </a:p>
          <a:p>
            <a:pPr marL="400050" indent="-400050" defTabSz="520065">
              <a:spcBef>
                <a:spcPts val="3700"/>
              </a:spcBef>
              <a:defRPr sz="3024"/>
            </a:pPr>
            <a:r>
              <a:t>What happened in the first 3 minutes after the Big Bang?  Why is only He (and tiny traces of Li) synthesized in the Big Bang?</a:t>
            </a:r>
          </a:p>
          <a:p>
            <a:pPr marL="400050" indent="-400050" defTabSz="520065">
              <a:spcBef>
                <a:spcPts val="3700"/>
              </a:spcBef>
              <a:defRPr sz="3024"/>
            </a:pPr>
            <a:r>
              <a:t>What evidence is there that most galaxies contain super massive black holes? How do those black holes interact with their host galaxies?</a:t>
            </a:r>
          </a:p>
          <a:p>
            <a:pPr marL="0" indent="0" defTabSz="520065">
              <a:spcBef>
                <a:spcPts val="3700"/>
              </a:spcBef>
              <a:buSzTx/>
              <a:buNone/>
              <a:defRPr sz="3024"/>
            </a:pPr>
            <a:r>
              <a:t>GROUP 4</a:t>
            </a:r>
          </a:p>
          <a:p>
            <a:pPr marL="400050" indent="-400050" defTabSz="520065">
              <a:spcBef>
                <a:spcPts val="3700"/>
              </a:spcBef>
              <a:defRPr sz="3024"/>
            </a:pPr>
            <a:r>
              <a:t>What is cosmological inflation?  List three important observations which it is intended to explain.</a:t>
            </a:r>
          </a:p>
          <a:p>
            <a:pPr marL="400050" indent="-400050" defTabSz="520065">
              <a:spcBef>
                <a:spcPts val="3700"/>
              </a:spcBef>
              <a:defRPr sz="3024"/>
            </a:pPr>
            <a:r>
              <a:t>What is a stellar Initial Mass Function (IMF)? Sketch it.  Give a couple of examples of simple parametric forms used to describe the IMF.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1941" t="5622" r="4676" b="52680"/>
          <a:stretch>
            <a:fillRect/>
          </a:stretch>
        </p:blipFill>
        <p:spPr>
          <a:xfrm>
            <a:off x="3005625" y="111784"/>
            <a:ext cx="18888194" cy="14028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924" t="52974" r="53259" b="6200"/>
          <a:stretch>
            <a:fillRect/>
          </a:stretch>
        </p:blipFill>
        <p:spPr>
          <a:xfrm>
            <a:off x="2984680" y="-87902"/>
            <a:ext cx="18414274" cy="13891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2904" t="53445" r="5040" b="5854"/>
          <a:stretch>
            <a:fillRect/>
          </a:stretch>
        </p:blipFill>
        <p:spPr>
          <a:xfrm>
            <a:off x="3048000" y="184926"/>
            <a:ext cx="18287832" cy="13676191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Rectangle"/>
          <p:cNvSpPr/>
          <p:nvPr/>
        </p:nvSpPr>
        <p:spPr>
          <a:xfrm>
            <a:off x="15559902" y="290899"/>
            <a:ext cx="5340263" cy="43866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412" name="Group"/>
          <p:cNvGrpSpPr/>
          <p:nvPr/>
        </p:nvGrpSpPr>
        <p:grpSpPr>
          <a:xfrm>
            <a:off x="3367903" y="3180699"/>
            <a:ext cx="10387154" cy="2248057"/>
            <a:chOff x="0" y="0"/>
            <a:chExt cx="10387152" cy="2248056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4326872" cy="21376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11" name="Rectangle"/>
            <p:cNvSpPr/>
            <p:nvPr/>
          </p:nvSpPr>
          <p:spPr>
            <a:xfrm>
              <a:off x="2519964" y="621555"/>
              <a:ext cx="7867189" cy="16265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413" name="Rectangle"/>
          <p:cNvSpPr/>
          <p:nvPr/>
        </p:nvSpPr>
        <p:spPr>
          <a:xfrm>
            <a:off x="3153509" y="3896474"/>
            <a:ext cx="17938394" cy="95669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3369</Words>
  <Application>Microsoft Macintosh PowerPoint</Application>
  <PresentationFormat>Custom</PresentationFormat>
  <Paragraphs>423</Paragraphs>
  <Slides>67</Slides>
  <Notes>28</Notes>
  <HiddenSlides>1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4" baseType="lpstr">
      <vt:lpstr>ヒラギノ丸ゴ Pro</vt:lpstr>
      <vt:lpstr>American Typewriter</vt:lpstr>
      <vt:lpstr>Arial</vt:lpstr>
      <vt:lpstr>Avenir Light</vt:lpstr>
      <vt:lpstr>Avenir Medium</vt:lpstr>
      <vt:lpstr>Calibri</vt:lpstr>
      <vt:lpstr>Chalkboard</vt:lpstr>
      <vt:lpstr>Chalkduster</vt:lpstr>
      <vt:lpstr>Gill Sans</vt:lpstr>
      <vt:lpstr>Helvetica</vt:lpstr>
      <vt:lpstr>Helvetica Light</vt:lpstr>
      <vt:lpstr>Helvetica Neue</vt:lpstr>
      <vt:lpstr>Helvetica Neue Light</vt:lpstr>
      <vt:lpstr>Helvetica Neue Medium</vt:lpstr>
      <vt:lpstr>PT Serif Caption</vt:lpstr>
      <vt:lpstr>Times</vt:lpstr>
      <vt:lpstr>Black</vt:lpstr>
      <vt:lpstr>Pauze</vt:lpstr>
      <vt:lpstr>Now lets take a small detour to get an overview of the basic picture of galaxy formation  </vt:lpstr>
      <vt:lpstr>Basic Picture of Galaxy 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Picture of Galaxy 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Conditions for Gas Collapse</vt:lpstr>
      <vt:lpstr>PowerPoint Presentation</vt:lpstr>
      <vt:lpstr>PowerPoint Presentation</vt:lpstr>
      <vt:lpstr>PowerPoint Presentation</vt:lpstr>
      <vt:lpstr>PowerPoint Presentation</vt:lpstr>
      <vt:lpstr>Basic Picture of Galaxy Formation</vt:lpstr>
      <vt:lpstr>Star-Formation in a Gas Cloud</vt:lpstr>
      <vt:lpstr>Star-Formation in a Gas Cloud</vt:lpstr>
      <vt:lpstr>As the cool gas forms stars, there will be SNe explosions…</vt:lpstr>
      <vt:lpstr>PowerPoint Presentation</vt:lpstr>
      <vt:lpstr>What happens when two halos with galaxies at the center merge?</vt:lpstr>
      <vt:lpstr>What happens when two halos with galaxies at the center merge?</vt:lpstr>
      <vt:lpstr>PowerPoint Presentation</vt:lpstr>
      <vt:lpstr>PowerPoint Presentation</vt:lpstr>
      <vt:lpstr>PowerPoint Presentation</vt:lpstr>
      <vt:lpstr>gas cooling again!</vt:lpstr>
      <vt:lpstr>Gravitationally collapsed sources continue to grow… even after the nominal spherical collapse…</vt:lpstr>
      <vt:lpstr> How might we expect a  collapsed source to behave as it grows in mass?</vt:lpstr>
      <vt:lpstr>PowerPoint Presentation</vt:lpstr>
      <vt:lpstr> What happens as galaxies build up in mass?</vt:lpstr>
      <vt:lpstr>Star Formation Rate   roughly proportional to  Stellar Mass</vt:lpstr>
      <vt:lpstr>Called Main Sequence of Star Formation in Galaxies  Starbursts Above Sequence</vt:lpstr>
      <vt:lpstr>PowerPoint Presentation</vt:lpstr>
      <vt:lpstr> Does the main  sequence of star formation in galaxies evolve?</vt:lpstr>
      <vt:lpstr>PowerPoint Presentation</vt:lpstr>
      <vt:lpstr> Evolution likely due to evolution in accretion rate of gas across cosmic time…</vt:lpstr>
      <vt:lpstr>PowerPoint Presentation</vt:lpstr>
      <vt:lpstr> This relation is mirrored when looking at galaxies as a function of color…</vt:lpstr>
      <vt:lpstr>PowerPoint Presentation</vt:lpstr>
      <vt:lpstr>Observational Fact:</vt:lpstr>
      <vt:lpstr>PowerPoint Presentation</vt:lpstr>
      <vt:lpstr>So how does this fit into shaping our observed Universe?</vt:lpstr>
      <vt:lpstr>PowerPoint Presentation</vt:lpstr>
      <vt:lpstr>Lyα Escape Fraction fesc(Lyα) Evolution</vt:lpstr>
      <vt:lpstr>Stellar populations played a fundamental role in the evolutionary processes in the universe</vt:lpstr>
      <vt:lpstr>PowerPoint Presentation</vt:lpstr>
      <vt:lpstr>PowerPoint Presentation</vt:lpstr>
      <vt:lpstr>Tracking the evolution of the universe</vt:lpstr>
      <vt:lpstr>80% of stars in the universe were formed between 1&lt;z&lt;3</vt:lpstr>
      <vt:lpstr>Stars are formed in local regions within galaxies in various physical/environmental/chemical conditions</vt:lpstr>
      <vt:lpstr>PowerPoint Presentation</vt:lpstr>
      <vt:lpstr>The present day Universe</vt:lpstr>
      <vt:lpstr>PowerPoint Presentation</vt:lpstr>
      <vt:lpstr>Questions for groups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 formation and Evolution</dc:title>
  <cp:lastModifiedBy>Themiya Nanayakkara</cp:lastModifiedBy>
  <cp:revision>8</cp:revision>
  <dcterms:modified xsi:type="dcterms:W3CDTF">2018-11-27T18:19:00Z</dcterms:modified>
</cp:coreProperties>
</file>